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4"/>
  </p:sldMasterIdLst>
  <p:notesMasterIdLst>
    <p:notesMasterId r:id="rId39"/>
  </p:notesMasterIdLst>
  <p:sldIdLst>
    <p:sldId id="256" r:id="rId5"/>
    <p:sldId id="439" r:id="rId6"/>
    <p:sldId id="440" r:id="rId7"/>
    <p:sldId id="441" r:id="rId8"/>
    <p:sldId id="442" r:id="rId9"/>
    <p:sldId id="443" r:id="rId10"/>
    <p:sldId id="444" r:id="rId11"/>
    <p:sldId id="445" r:id="rId12"/>
    <p:sldId id="447" r:id="rId13"/>
    <p:sldId id="375" r:id="rId14"/>
    <p:sldId id="455" r:id="rId15"/>
    <p:sldId id="372" r:id="rId16"/>
    <p:sldId id="376" r:id="rId17"/>
    <p:sldId id="380" r:id="rId18"/>
    <p:sldId id="377" r:id="rId19"/>
    <p:sldId id="378" r:id="rId20"/>
    <p:sldId id="374" r:id="rId21"/>
    <p:sldId id="382" r:id="rId22"/>
    <p:sldId id="379" r:id="rId23"/>
    <p:sldId id="456" r:id="rId24"/>
    <p:sldId id="451" r:id="rId25"/>
    <p:sldId id="458" r:id="rId26"/>
    <p:sldId id="459" r:id="rId27"/>
    <p:sldId id="464" r:id="rId28"/>
    <p:sldId id="460" r:id="rId29"/>
    <p:sldId id="461" r:id="rId30"/>
    <p:sldId id="462" r:id="rId31"/>
    <p:sldId id="283" r:id="rId32"/>
    <p:sldId id="284" r:id="rId33"/>
    <p:sldId id="285" r:id="rId34"/>
    <p:sldId id="453" r:id="rId35"/>
    <p:sldId id="450" r:id="rId36"/>
    <p:sldId id="463" r:id="rId37"/>
    <p:sldId id="457"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9CE9F7-D495-4490-ACE5-69A98495E872}" v="2" dt="2024-08-03T03:33:28.9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898" autoAdjust="0"/>
    <p:restoredTop sz="92480" autoAdjust="0"/>
  </p:normalViewPr>
  <p:slideViewPr>
    <p:cSldViewPr snapToGrid="0" snapToObjects="1">
      <p:cViewPr varScale="1">
        <p:scale>
          <a:sx n="71" d="100"/>
          <a:sy n="71" d="100"/>
        </p:scale>
        <p:origin x="72" y="2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jpeg>
</file>

<file path=ppt/media/image21.jpeg>
</file>

<file path=ppt/media/image22.jpeg>
</file>

<file path=ppt/media/image23.jpeg>
</file>

<file path=ppt/media/image3.png>
</file>

<file path=ppt/media/image4.sv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68A3E5-BE51-4053-B3A1-13E726C2607C}" type="datetimeFigureOut">
              <a:rPr lang="en-US" smtClean="0"/>
              <a:t>8/5/2024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43F7EB-B1C7-4B42-B9B2-09CB6CDA9DAA}" type="slidenum">
              <a:rPr lang="en-US" smtClean="0"/>
              <a:t>‹#›</a:t>
            </a:fld>
            <a:endParaRPr lang="en-US"/>
          </a:p>
        </p:txBody>
      </p:sp>
    </p:spTree>
    <p:extLst>
      <p:ext uri="{BB962C8B-B14F-4D97-AF65-F5344CB8AC3E}">
        <p14:creationId xmlns:p14="http://schemas.microsoft.com/office/powerpoint/2010/main" val="3434137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1</a:t>
            </a:fld>
            <a:endParaRPr lang="en-US"/>
          </a:p>
        </p:txBody>
      </p:sp>
    </p:spTree>
    <p:extLst>
      <p:ext uri="{BB962C8B-B14F-4D97-AF65-F5344CB8AC3E}">
        <p14:creationId xmlns:p14="http://schemas.microsoft.com/office/powerpoint/2010/main" val="36287622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10</a:t>
            </a:fld>
            <a:endParaRPr lang="en-US"/>
          </a:p>
        </p:txBody>
      </p:sp>
    </p:spTree>
    <p:extLst>
      <p:ext uri="{BB962C8B-B14F-4D97-AF65-F5344CB8AC3E}">
        <p14:creationId xmlns:p14="http://schemas.microsoft.com/office/powerpoint/2010/main" val="4055593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11</a:t>
            </a:fld>
            <a:endParaRPr lang="en-US"/>
          </a:p>
        </p:txBody>
      </p:sp>
    </p:spTree>
    <p:extLst>
      <p:ext uri="{BB962C8B-B14F-4D97-AF65-F5344CB8AC3E}">
        <p14:creationId xmlns:p14="http://schemas.microsoft.com/office/powerpoint/2010/main" val="7659171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032F69-57F6-462D-91F5-3C0ED125D6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F56EEE-DD6D-7D15-119D-F874347606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6BB6CC-76EF-BBA4-7ADF-4E272A5FE34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3774705-5DA1-3A1E-F894-AB844B0994AF}"/>
              </a:ext>
            </a:extLst>
          </p:cNvPr>
          <p:cNvSpPr>
            <a:spLocks noGrp="1"/>
          </p:cNvSpPr>
          <p:nvPr>
            <p:ph type="sldNum" sz="quarter" idx="10"/>
          </p:nvPr>
        </p:nvSpPr>
        <p:spPr/>
        <p:txBody>
          <a:bodyPr/>
          <a:lstStyle/>
          <a:p>
            <a:fld id="{6D43F7EB-B1C7-4B42-B9B2-09CB6CDA9DAA}" type="slidenum">
              <a:rPr lang="en-US" smtClean="0"/>
              <a:t>12</a:t>
            </a:fld>
            <a:endParaRPr lang="en-US"/>
          </a:p>
        </p:txBody>
      </p:sp>
    </p:spTree>
    <p:extLst>
      <p:ext uri="{BB962C8B-B14F-4D97-AF65-F5344CB8AC3E}">
        <p14:creationId xmlns:p14="http://schemas.microsoft.com/office/powerpoint/2010/main" val="42408981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13</a:t>
            </a:fld>
            <a:endParaRPr lang="en-US"/>
          </a:p>
        </p:txBody>
      </p:sp>
    </p:spTree>
    <p:extLst>
      <p:ext uri="{BB962C8B-B14F-4D97-AF65-F5344CB8AC3E}">
        <p14:creationId xmlns:p14="http://schemas.microsoft.com/office/powerpoint/2010/main" val="18128455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14</a:t>
            </a:fld>
            <a:endParaRPr lang="en-US"/>
          </a:p>
        </p:txBody>
      </p:sp>
    </p:spTree>
    <p:extLst>
      <p:ext uri="{BB962C8B-B14F-4D97-AF65-F5344CB8AC3E}">
        <p14:creationId xmlns:p14="http://schemas.microsoft.com/office/powerpoint/2010/main" val="38162852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15</a:t>
            </a:fld>
            <a:endParaRPr lang="en-US"/>
          </a:p>
        </p:txBody>
      </p:sp>
    </p:spTree>
    <p:extLst>
      <p:ext uri="{BB962C8B-B14F-4D97-AF65-F5344CB8AC3E}">
        <p14:creationId xmlns:p14="http://schemas.microsoft.com/office/powerpoint/2010/main" val="38526071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16</a:t>
            </a:fld>
            <a:endParaRPr lang="en-US"/>
          </a:p>
        </p:txBody>
      </p:sp>
    </p:spTree>
    <p:extLst>
      <p:ext uri="{BB962C8B-B14F-4D97-AF65-F5344CB8AC3E}">
        <p14:creationId xmlns:p14="http://schemas.microsoft.com/office/powerpoint/2010/main" val="11379141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032F69-57F6-462D-91F5-3C0ED125D6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F56EEE-DD6D-7D15-119D-F874347606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6BB6CC-76EF-BBA4-7ADF-4E272A5FE34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3774705-5DA1-3A1E-F894-AB844B0994AF}"/>
              </a:ext>
            </a:extLst>
          </p:cNvPr>
          <p:cNvSpPr>
            <a:spLocks noGrp="1"/>
          </p:cNvSpPr>
          <p:nvPr>
            <p:ph type="sldNum" sz="quarter" idx="10"/>
          </p:nvPr>
        </p:nvSpPr>
        <p:spPr/>
        <p:txBody>
          <a:bodyPr/>
          <a:lstStyle/>
          <a:p>
            <a:fld id="{6D43F7EB-B1C7-4B42-B9B2-09CB6CDA9DAA}" type="slidenum">
              <a:rPr lang="en-US" smtClean="0"/>
              <a:t>17</a:t>
            </a:fld>
            <a:endParaRPr lang="en-US"/>
          </a:p>
        </p:txBody>
      </p:sp>
    </p:spTree>
    <p:extLst>
      <p:ext uri="{BB962C8B-B14F-4D97-AF65-F5344CB8AC3E}">
        <p14:creationId xmlns:p14="http://schemas.microsoft.com/office/powerpoint/2010/main" val="8110060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19</a:t>
            </a:fld>
            <a:endParaRPr lang="en-US"/>
          </a:p>
        </p:txBody>
      </p:sp>
    </p:spTree>
    <p:extLst>
      <p:ext uri="{BB962C8B-B14F-4D97-AF65-F5344CB8AC3E}">
        <p14:creationId xmlns:p14="http://schemas.microsoft.com/office/powerpoint/2010/main" val="19001316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477049-613B-4A48-F1A5-AAF97D88F0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607360-55FA-1473-B558-0BE6F1A8B0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96C042-88DE-8AC0-9C84-3BCC10DFD7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4965CD-BF35-0118-27D3-06DA32C3579A}"/>
              </a:ext>
            </a:extLst>
          </p:cNvPr>
          <p:cNvSpPr>
            <a:spLocks noGrp="1"/>
          </p:cNvSpPr>
          <p:nvPr>
            <p:ph type="sldNum" sz="quarter" idx="10"/>
          </p:nvPr>
        </p:nvSpPr>
        <p:spPr/>
        <p:txBody>
          <a:bodyPr/>
          <a:lstStyle/>
          <a:p>
            <a:fld id="{6D43F7EB-B1C7-4B42-B9B2-09CB6CDA9DAA}" type="slidenum">
              <a:rPr lang="en-US" smtClean="0"/>
              <a:t>21</a:t>
            </a:fld>
            <a:endParaRPr lang="en-US"/>
          </a:p>
        </p:txBody>
      </p:sp>
    </p:spTree>
    <p:extLst>
      <p:ext uri="{BB962C8B-B14F-4D97-AF65-F5344CB8AC3E}">
        <p14:creationId xmlns:p14="http://schemas.microsoft.com/office/powerpoint/2010/main" val="4175747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0575E-E943-1343-9939-D2765D55D4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B3F1FF-9FEF-82A5-236E-BDBB4E7679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156FC3-1C51-E156-EA63-9C72AECD558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15536DB-883D-6811-D12C-CC1261B328E3}"/>
              </a:ext>
            </a:extLst>
          </p:cNvPr>
          <p:cNvSpPr>
            <a:spLocks noGrp="1"/>
          </p:cNvSpPr>
          <p:nvPr>
            <p:ph type="sldNum" sz="quarter" idx="10"/>
          </p:nvPr>
        </p:nvSpPr>
        <p:spPr/>
        <p:txBody>
          <a:bodyPr/>
          <a:lstStyle/>
          <a:p>
            <a:fld id="{6D43F7EB-B1C7-4B42-B9B2-09CB6CDA9DAA}" type="slidenum">
              <a:rPr lang="en-US" smtClean="0"/>
              <a:t>2</a:t>
            </a:fld>
            <a:endParaRPr lang="en-US"/>
          </a:p>
        </p:txBody>
      </p:sp>
    </p:spTree>
    <p:extLst>
      <p:ext uri="{BB962C8B-B14F-4D97-AF65-F5344CB8AC3E}">
        <p14:creationId xmlns:p14="http://schemas.microsoft.com/office/powerpoint/2010/main" val="38413196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477049-613B-4A48-F1A5-AAF97D88F0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607360-55FA-1473-B558-0BE6F1A8B0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96C042-88DE-8AC0-9C84-3BCC10DFD7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4965CD-BF35-0118-27D3-06DA32C3579A}"/>
              </a:ext>
            </a:extLst>
          </p:cNvPr>
          <p:cNvSpPr>
            <a:spLocks noGrp="1"/>
          </p:cNvSpPr>
          <p:nvPr>
            <p:ph type="sldNum" sz="quarter" idx="10"/>
          </p:nvPr>
        </p:nvSpPr>
        <p:spPr/>
        <p:txBody>
          <a:bodyPr/>
          <a:lstStyle/>
          <a:p>
            <a:fld id="{6D43F7EB-B1C7-4B42-B9B2-09CB6CDA9DAA}" type="slidenum">
              <a:rPr lang="en-US" smtClean="0"/>
              <a:t>23</a:t>
            </a:fld>
            <a:endParaRPr lang="en-US"/>
          </a:p>
        </p:txBody>
      </p:sp>
    </p:spTree>
    <p:extLst>
      <p:ext uri="{BB962C8B-B14F-4D97-AF65-F5344CB8AC3E}">
        <p14:creationId xmlns:p14="http://schemas.microsoft.com/office/powerpoint/2010/main" val="16181554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477049-613B-4A48-F1A5-AAF97D88F0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607360-55FA-1473-B558-0BE6F1A8B0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96C042-88DE-8AC0-9C84-3BCC10DFD7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4965CD-BF35-0118-27D3-06DA32C3579A}"/>
              </a:ext>
            </a:extLst>
          </p:cNvPr>
          <p:cNvSpPr>
            <a:spLocks noGrp="1"/>
          </p:cNvSpPr>
          <p:nvPr>
            <p:ph type="sldNum" sz="quarter" idx="10"/>
          </p:nvPr>
        </p:nvSpPr>
        <p:spPr/>
        <p:txBody>
          <a:bodyPr/>
          <a:lstStyle/>
          <a:p>
            <a:fld id="{6D43F7EB-B1C7-4B42-B9B2-09CB6CDA9DAA}" type="slidenum">
              <a:rPr lang="en-US" smtClean="0"/>
              <a:t>24</a:t>
            </a:fld>
            <a:endParaRPr lang="en-US"/>
          </a:p>
        </p:txBody>
      </p:sp>
    </p:spTree>
    <p:extLst>
      <p:ext uri="{BB962C8B-B14F-4D97-AF65-F5344CB8AC3E}">
        <p14:creationId xmlns:p14="http://schemas.microsoft.com/office/powerpoint/2010/main" val="16824370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477049-613B-4A48-F1A5-AAF97D88F0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607360-55FA-1473-B558-0BE6F1A8B0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96C042-88DE-8AC0-9C84-3BCC10DFD7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4965CD-BF35-0118-27D3-06DA32C3579A}"/>
              </a:ext>
            </a:extLst>
          </p:cNvPr>
          <p:cNvSpPr>
            <a:spLocks noGrp="1"/>
          </p:cNvSpPr>
          <p:nvPr>
            <p:ph type="sldNum" sz="quarter" idx="10"/>
          </p:nvPr>
        </p:nvSpPr>
        <p:spPr/>
        <p:txBody>
          <a:bodyPr/>
          <a:lstStyle/>
          <a:p>
            <a:fld id="{6D43F7EB-B1C7-4B42-B9B2-09CB6CDA9DAA}" type="slidenum">
              <a:rPr lang="en-US" smtClean="0"/>
              <a:t>25</a:t>
            </a:fld>
            <a:endParaRPr lang="en-US"/>
          </a:p>
        </p:txBody>
      </p:sp>
    </p:spTree>
    <p:extLst>
      <p:ext uri="{BB962C8B-B14F-4D97-AF65-F5344CB8AC3E}">
        <p14:creationId xmlns:p14="http://schemas.microsoft.com/office/powerpoint/2010/main" val="4107571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477049-613B-4A48-F1A5-AAF97D88F0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607360-55FA-1473-B558-0BE6F1A8B0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96C042-88DE-8AC0-9C84-3BCC10DFD7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4965CD-BF35-0118-27D3-06DA32C3579A}"/>
              </a:ext>
            </a:extLst>
          </p:cNvPr>
          <p:cNvSpPr>
            <a:spLocks noGrp="1"/>
          </p:cNvSpPr>
          <p:nvPr>
            <p:ph type="sldNum" sz="quarter" idx="10"/>
          </p:nvPr>
        </p:nvSpPr>
        <p:spPr/>
        <p:txBody>
          <a:bodyPr/>
          <a:lstStyle/>
          <a:p>
            <a:fld id="{6D43F7EB-B1C7-4B42-B9B2-09CB6CDA9DAA}" type="slidenum">
              <a:rPr lang="en-US" smtClean="0"/>
              <a:t>26</a:t>
            </a:fld>
            <a:endParaRPr lang="en-US"/>
          </a:p>
        </p:txBody>
      </p:sp>
    </p:spTree>
    <p:extLst>
      <p:ext uri="{BB962C8B-B14F-4D97-AF65-F5344CB8AC3E}">
        <p14:creationId xmlns:p14="http://schemas.microsoft.com/office/powerpoint/2010/main" val="13207363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477049-613B-4A48-F1A5-AAF97D88F0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607360-55FA-1473-B558-0BE6F1A8B0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96C042-88DE-8AC0-9C84-3BCC10DFD7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4965CD-BF35-0118-27D3-06DA32C3579A}"/>
              </a:ext>
            </a:extLst>
          </p:cNvPr>
          <p:cNvSpPr>
            <a:spLocks noGrp="1"/>
          </p:cNvSpPr>
          <p:nvPr>
            <p:ph type="sldNum" sz="quarter" idx="10"/>
          </p:nvPr>
        </p:nvSpPr>
        <p:spPr/>
        <p:txBody>
          <a:bodyPr/>
          <a:lstStyle/>
          <a:p>
            <a:fld id="{6D43F7EB-B1C7-4B42-B9B2-09CB6CDA9DAA}" type="slidenum">
              <a:rPr lang="en-US" smtClean="0"/>
              <a:t>27</a:t>
            </a:fld>
            <a:endParaRPr lang="en-US"/>
          </a:p>
        </p:txBody>
      </p:sp>
    </p:spTree>
    <p:extLst>
      <p:ext uri="{BB962C8B-B14F-4D97-AF65-F5344CB8AC3E}">
        <p14:creationId xmlns:p14="http://schemas.microsoft.com/office/powerpoint/2010/main" val="22294347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1" name="Google Shape;451;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2" name="Google Shape;452;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0" name="Google Shape;460;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1" name="Google Shape;461;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9" name="Google Shape;469;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0" name="Google Shape;470;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32</a:t>
            </a:fld>
            <a:endParaRPr lang="en-US"/>
          </a:p>
        </p:txBody>
      </p:sp>
    </p:spTree>
    <p:extLst>
      <p:ext uri="{BB962C8B-B14F-4D97-AF65-F5344CB8AC3E}">
        <p14:creationId xmlns:p14="http://schemas.microsoft.com/office/powerpoint/2010/main" val="12500401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33</a:t>
            </a:fld>
            <a:endParaRPr lang="en-US"/>
          </a:p>
        </p:txBody>
      </p:sp>
    </p:spTree>
    <p:extLst>
      <p:ext uri="{BB962C8B-B14F-4D97-AF65-F5344CB8AC3E}">
        <p14:creationId xmlns:p14="http://schemas.microsoft.com/office/powerpoint/2010/main" val="2312425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95CD40-9E2E-41D6-6501-3B7BDA3AB3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48F44D-81F4-29F2-AC3A-7CC761058D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1E5F36-6C14-D3DE-E923-B497D5ECD1F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E66CCFF-F8D1-C9F0-378F-4EADB76C2823}"/>
              </a:ext>
            </a:extLst>
          </p:cNvPr>
          <p:cNvSpPr>
            <a:spLocks noGrp="1"/>
          </p:cNvSpPr>
          <p:nvPr>
            <p:ph type="sldNum" sz="quarter" idx="10"/>
          </p:nvPr>
        </p:nvSpPr>
        <p:spPr/>
        <p:txBody>
          <a:bodyPr/>
          <a:lstStyle/>
          <a:p>
            <a:fld id="{6D43F7EB-B1C7-4B42-B9B2-09CB6CDA9DAA}" type="slidenum">
              <a:rPr lang="en-US" smtClean="0"/>
              <a:t>3</a:t>
            </a:fld>
            <a:endParaRPr lang="en-US"/>
          </a:p>
        </p:txBody>
      </p:sp>
    </p:spTree>
    <p:extLst>
      <p:ext uri="{BB962C8B-B14F-4D97-AF65-F5344CB8AC3E}">
        <p14:creationId xmlns:p14="http://schemas.microsoft.com/office/powerpoint/2010/main" val="25787642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051EF-DEB3-AADE-0F07-DE6405CC9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E7CE3-01AF-D9A3-2F0B-A798277A7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61599C-016B-384B-701E-F4FA1571C8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527C88-6A3B-D7CE-1348-46A2CD8CDDCB}"/>
              </a:ext>
            </a:extLst>
          </p:cNvPr>
          <p:cNvSpPr>
            <a:spLocks noGrp="1"/>
          </p:cNvSpPr>
          <p:nvPr>
            <p:ph type="sldNum" sz="quarter" idx="10"/>
          </p:nvPr>
        </p:nvSpPr>
        <p:spPr/>
        <p:txBody>
          <a:bodyPr/>
          <a:lstStyle/>
          <a:p>
            <a:fld id="{6D43F7EB-B1C7-4B42-B9B2-09CB6CDA9DAA}" type="slidenum">
              <a:rPr lang="en-US" smtClean="0"/>
              <a:t>34</a:t>
            </a:fld>
            <a:endParaRPr lang="en-US"/>
          </a:p>
        </p:txBody>
      </p:sp>
    </p:spTree>
    <p:extLst>
      <p:ext uri="{BB962C8B-B14F-4D97-AF65-F5344CB8AC3E}">
        <p14:creationId xmlns:p14="http://schemas.microsoft.com/office/powerpoint/2010/main" val="3306691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43F7EB-B1C7-4B42-B9B2-09CB6CDA9DAA}" type="slidenum">
              <a:rPr lang="en-US" smtClean="0"/>
              <a:t>4</a:t>
            </a:fld>
            <a:endParaRPr lang="en-US"/>
          </a:p>
        </p:txBody>
      </p:sp>
    </p:spTree>
    <p:extLst>
      <p:ext uri="{BB962C8B-B14F-4D97-AF65-F5344CB8AC3E}">
        <p14:creationId xmlns:p14="http://schemas.microsoft.com/office/powerpoint/2010/main" val="3799772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A57CF4-A3FC-59B3-363A-ABE5CD2219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B37CEB-DCDA-5EFE-17CA-4812F4A7F8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DCE0D1-FAC1-3573-FEB3-05E009B4BFD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2723A26-6185-801B-CB26-FE3EF15B4DCF}"/>
              </a:ext>
            </a:extLst>
          </p:cNvPr>
          <p:cNvSpPr>
            <a:spLocks noGrp="1"/>
          </p:cNvSpPr>
          <p:nvPr>
            <p:ph type="sldNum" sz="quarter" idx="10"/>
          </p:nvPr>
        </p:nvSpPr>
        <p:spPr/>
        <p:txBody>
          <a:bodyPr/>
          <a:lstStyle/>
          <a:p>
            <a:fld id="{6D43F7EB-B1C7-4B42-B9B2-09CB6CDA9DAA}" type="slidenum">
              <a:rPr lang="en-US" smtClean="0"/>
              <a:t>5</a:t>
            </a:fld>
            <a:endParaRPr lang="en-US"/>
          </a:p>
        </p:txBody>
      </p:sp>
    </p:spTree>
    <p:extLst>
      <p:ext uri="{BB962C8B-B14F-4D97-AF65-F5344CB8AC3E}">
        <p14:creationId xmlns:p14="http://schemas.microsoft.com/office/powerpoint/2010/main" val="37476833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246BA-E28D-CE34-0398-9736A86058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2CAC6C-F300-EE7F-D0BE-F2610360A7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740104-59BF-F765-1D83-18760643B2F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490B811-959B-9F3B-D625-0A4A852F31D8}"/>
              </a:ext>
            </a:extLst>
          </p:cNvPr>
          <p:cNvSpPr>
            <a:spLocks noGrp="1"/>
          </p:cNvSpPr>
          <p:nvPr>
            <p:ph type="sldNum" sz="quarter" idx="10"/>
          </p:nvPr>
        </p:nvSpPr>
        <p:spPr/>
        <p:txBody>
          <a:bodyPr/>
          <a:lstStyle/>
          <a:p>
            <a:fld id="{6D43F7EB-B1C7-4B42-B9B2-09CB6CDA9DAA}" type="slidenum">
              <a:rPr lang="en-US" smtClean="0"/>
              <a:t>6</a:t>
            </a:fld>
            <a:endParaRPr lang="en-US"/>
          </a:p>
        </p:txBody>
      </p:sp>
    </p:spTree>
    <p:extLst>
      <p:ext uri="{BB962C8B-B14F-4D97-AF65-F5344CB8AC3E}">
        <p14:creationId xmlns:p14="http://schemas.microsoft.com/office/powerpoint/2010/main" val="328410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483EED-1131-9ECE-ACD3-41984057A9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259404-4BCA-630E-6F25-787F43B7FF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960A83-6038-7F32-1EE7-19AA369B563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C82D85E-E4BC-44F6-096C-0DB311AB0C94}"/>
              </a:ext>
            </a:extLst>
          </p:cNvPr>
          <p:cNvSpPr>
            <a:spLocks noGrp="1"/>
          </p:cNvSpPr>
          <p:nvPr>
            <p:ph type="sldNum" sz="quarter" idx="10"/>
          </p:nvPr>
        </p:nvSpPr>
        <p:spPr/>
        <p:txBody>
          <a:bodyPr/>
          <a:lstStyle/>
          <a:p>
            <a:fld id="{6D43F7EB-B1C7-4B42-B9B2-09CB6CDA9DAA}" type="slidenum">
              <a:rPr lang="en-US" smtClean="0"/>
              <a:t>7</a:t>
            </a:fld>
            <a:endParaRPr lang="en-US"/>
          </a:p>
        </p:txBody>
      </p:sp>
    </p:spTree>
    <p:extLst>
      <p:ext uri="{BB962C8B-B14F-4D97-AF65-F5344CB8AC3E}">
        <p14:creationId xmlns:p14="http://schemas.microsoft.com/office/powerpoint/2010/main" val="3397426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477049-613B-4A48-F1A5-AAF97D88F0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607360-55FA-1473-B558-0BE6F1A8B0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96C042-88DE-8AC0-9C84-3BCC10DFD7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4965CD-BF35-0118-27D3-06DA32C3579A}"/>
              </a:ext>
            </a:extLst>
          </p:cNvPr>
          <p:cNvSpPr>
            <a:spLocks noGrp="1"/>
          </p:cNvSpPr>
          <p:nvPr>
            <p:ph type="sldNum" sz="quarter" idx="10"/>
          </p:nvPr>
        </p:nvSpPr>
        <p:spPr/>
        <p:txBody>
          <a:bodyPr/>
          <a:lstStyle/>
          <a:p>
            <a:fld id="{6D43F7EB-B1C7-4B42-B9B2-09CB6CDA9DAA}" type="slidenum">
              <a:rPr lang="en-US" smtClean="0"/>
              <a:t>8</a:t>
            </a:fld>
            <a:endParaRPr lang="en-US"/>
          </a:p>
        </p:txBody>
      </p:sp>
    </p:spTree>
    <p:extLst>
      <p:ext uri="{BB962C8B-B14F-4D97-AF65-F5344CB8AC3E}">
        <p14:creationId xmlns:p14="http://schemas.microsoft.com/office/powerpoint/2010/main" val="41851033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43F7EB-B1C7-4B42-B9B2-09CB6CDA9DAA}" type="slidenum">
              <a:rPr lang="en-US" smtClean="0"/>
              <a:t>9</a:t>
            </a:fld>
            <a:endParaRPr lang="en-US"/>
          </a:p>
        </p:txBody>
      </p:sp>
    </p:spTree>
    <p:extLst>
      <p:ext uri="{BB962C8B-B14F-4D97-AF65-F5344CB8AC3E}">
        <p14:creationId xmlns:p14="http://schemas.microsoft.com/office/powerpoint/2010/main" val="29199212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000000"/>
        </a:solidFill>
        <a:effectLst/>
      </p:bgPr>
    </p:bg>
    <p:spTree>
      <p:nvGrpSpPr>
        <p:cNvPr id="1" name=""/>
        <p:cNvGrpSpPr/>
        <p:nvPr/>
      </p:nvGrpSpPr>
      <p:grpSpPr>
        <a:xfrm>
          <a:off x="0" y="0"/>
          <a:ext cx="0" cy="0"/>
          <a:chOff x="0" y="0"/>
          <a:chExt cx="0" cy="0"/>
        </a:xfrm>
      </p:grpSpPr>
      <p:pic>
        <p:nvPicPr>
          <p:cNvPr id="10" name="Picture 9" descr="A blue sky with white stars&#10;&#10;Description automatically generated">
            <a:extLst>
              <a:ext uri="{FF2B5EF4-FFF2-40B4-BE49-F238E27FC236}">
                <a16:creationId xmlns:a16="http://schemas.microsoft.com/office/drawing/2014/main" id="{E961B474-7327-0EF6-05D8-2B44F1BC81A5}"/>
              </a:ext>
            </a:extLst>
          </p:cNvPr>
          <p:cNvPicPr>
            <a:picLocks noChangeAspect="1"/>
          </p:cNvPicPr>
          <p:nvPr/>
        </p:nvPicPr>
        <p:blipFill rotWithShape="1">
          <a:blip r:embed="rId2"/>
          <a:srcRect/>
          <a:stretch/>
        </p:blipFill>
        <p:spPr>
          <a:xfrm>
            <a:off x="-1" y="0"/>
            <a:ext cx="12192001" cy="6858000"/>
          </a:xfrm>
          <a:prstGeom prst="rect">
            <a:avLst/>
          </a:prstGeom>
        </p:spPr>
      </p:pic>
      <p:pic>
        <p:nvPicPr>
          <p:cNvPr id="17" name="Picture 16" descr="A black background with white lines&#10;&#10;Description automatically generated">
            <a:extLst>
              <a:ext uri="{FF2B5EF4-FFF2-40B4-BE49-F238E27FC236}">
                <a16:creationId xmlns:a16="http://schemas.microsoft.com/office/drawing/2014/main" id="{43DBE756-05BD-8443-494C-984861C6FB47}"/>
              </a:ext>
            </a:extLst>
          </p:cNvPr>
          <p:cNvPicPr>
            <a:picLocks noChangeAspect="1"/>
          </p:cNvPicPr>
          <p:nvPr/>
        </p:nvPicPr>
        <p:blipFill>
          <a:blip r:embed="rId3">
            <a:alphaModFix amt="15000"/>
          </a:blip>
          <a:stretch>
            <a:fillRect/>
          </a:stretch>
        </p:blipFill>
        <p:spPr>
          <a:xfrm>
            <a:off x="0" y="0"/>
            <a:ext cx="12192000" cy="6858000"/>
          </a:xfrm>
          <a:prstGeom prst="rect">
            <a:avLst/>
          </a:prstGeom>
        </p:spPr>
      </p:pic>
      <p:sp>
        <p:nvSpPr>
          <p:cNvPr id="20" name="Rectangle 19">
            <a:extLst>
              <a:ext uri="{FF2B5EF4-FFF2-40B4-BE49-F238E27FC236}">
                <a16:creationId xmlns:a16="http://schemas.microsoft.com/office/drawing/2014/main" id="{F271BB7D-BA2A-DEFB-F5C8-C0B7B5A2525F}"/>
              </a:ext>
            </a:extLst>
          </p:cNvPr>
          <p:cNvSpPr/>
          <p:nvPr/>
        </p:nvSpPr>
        <p:spPr>
          <a:xfrm>
            <a:off x="0" y="0"/>
            <a:ext cx="12192000" cy="6858000"/>
          </a:xfrm>
          <a:prstGeom prst="rect">
            <a:avLst/>
          </a:prstGeom>
          <a:gradFill flip="none" rotWithShape="1">
            <a:gsLst>
              <a:gs pos="53000">
                <a:schemeClr val="tx1">
                  <a:alpha val="0"/>
                </a:schemeClr>
              </a:gs>
              <a:gs pos="100000">
                <a:schemeClr val="tx1"/>
              </a:gs>
            </a:gsLst>
            <a:lin ang="36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DD509E-1AF8-D740-A561-D9E866D98691}"/>
              </a:ext>
            </a:extLst>
          </p:cNvPr>
          <p:cNvSpPr>
            <a:spLocks noGrp="1"/>
          </p:cNvSpPr>
          <p:nvPr>
            <p:ph type="ctrTitle"/>
          </p:nvPr>
        </p:nvSpPr>
        <p:spPr>
          <a:xfrm>
            <a:off x="1058333" y="1249355"/>
            <a:ext cx="5139267" cy="2306637"/>
          </a:xfrm>
        </p:spPr>
        <p:txBody>
          <a:bodyPr anchor="b"/>
          <a:lstStyle>
            <a:lvl1pPr algn="l">
              <a:defRPr sz="48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7E50A6C2-C104-6544-8D04-7F169391D553}"/>
              </a:ext>
            </a:extLst>
          </p:cNvPr>
          <p:cNvSpPr>
            <a:spLocks noGrp="1"/>
          </p:cNvSpPr>
          <p:nvPr>
            <p:ph type="subTitle" idx="1"/>
          </p:nvPr>
        </p:nvSpPr>
        <p:spPr>
          <a:xfrm>
            <a:off x="1075266" y="3839096"/>
            <a:ext cx="5129696" cy="1655762"/>
          </a:xfrm>
        </p:spPr>
        <p:txBody>
          <a:bodyPr/>
          <a:lstStyle>
            <a:lvl1pPr marL="0" indent="0" algn="l">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30" name="Picture 14">
            <a:extLst>
              <a:ext uri="{FF2B5EF4-FFF2-40B4-BE49-F238E27FC236}">
                <a16:creationId xmlns:a16="http://schemas.microsoft.com/office/drawing/2014/main" id="{DB4D5539-1324-C38A-CCE8-8B31A9B2B2B1}"/>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9028031" y="185979"/>
            <a:ext cx="2829373" cy="1263113"/>
          </a:xfrm>
          <a:prstGeom prst="rect">
            <a:avLst/>
          </a:prstGeom>
        </p:spPr>
      </p:pic>
    </p:spTree>
    <p:extLst>
      <p:ext uri="{BB962C8B-B14F-4D97-AF65-F5344CB8AC3E}">
        <p14:creationId xmlns:p14="http://schemas.microsoft.com/office/powerpoint/2010/main" val="1602521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CF64-4656-884B-8452-4ED846991248}"/>
              </a:ext>
            </a:extLst>
          </p:cNvPr>
          <p:cNvSpPr>
            <a:spLocks noGrp="1"/>
          </p:cNvSpPr>
          <p:nvPr>
            <p:ph type="title"/>
          </p:nvPr>
        </p:nvSpPr>
        <p:spPr>
          <a:xfrm>
            <a:off x="509823" y="333565"/>
            <a:ext cx="9147048" cy="1009651"/>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13F727A-AF4F-6D45-BB00-5837193DB6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4CFD1F68-94DD-8243-86FA-7F510BE47CDA}"/>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9" name="TextBox 8">
            <a:extLst>
              <a:ext uri="{FF2B5EF4-FFF2-40B4-BE49-F238E27FC236}">
                <a16:creationId xmlns:a16="http://schemas.microsoft.com/office/drawing/2014/main" id="{68B0BF47-BE58-688A-C64B-344DA3DAD026}"/>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0" name="Picture 9" descr="A cartoon of a planet earth and stars&#10;&#10;Description automatically generated">
            <a:extLst>
              <a:ext uri="{FF2B5EF4-FFF2-40B4-BE49-F238E27FC236}">
                <a16:creationId xmlns:a16="http://schemas.microsoft.com/office/drawing/2014/main" id="{8C647FD7-54DC-6686-1C8F-5D63A7906A77}"/>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497372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ck Cover / End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33843B-5096-EB0A-B4C0-66BC7F80D57D}"/>
              </a:ext>
            </a:extLst>
          </p:cNvPr>
          <p:cNvPicPr>
            <a:picLocks noChangeAspect="1"/>
          </p:cNvPicPr>
          <p:nvPr/>
        </p:nvPicPr>
        <p:blipFill>
          <a:blip r:embed="rId2"/>
          <a:srcRect/>
          <a:stretch/>
        </p:blipFill>
        <p:spPr>
          <a:xfrm>
            <a:off x="-1" y="0"/>
            <a:ext cx="12192000" cy="6858000"/>
          </a:xfrm>
          <a:prstGeom prst="rect">
            <a:avLst/>
          </a:prstGeom>
        </p:spPr>
      </p:pic>
      <p:pic>
        <p:nvPicPr>
          <p:cNvPr id="4" name="Picture 3" descr="A black background with white lines&#10;&#10;Description automatically generated">
            <a:extLst>
              <a:ext uri="{FF2B5EF4-FFF2-40B4-BE49-F238E27FC236}">
                <a16:creationId xmlns:a16="http://schemas.microsoft.com/office/drawing/2014/main" id="{0D3D8F33-1C89-1098-F45A-B14622CCF092}"/>
              </a:ext>
            </a:extLst>
          </p:cNvPr>
          <p:cNvPicPr>
            <a:picLocks noChangeAspect="1"/>
          </p:cNvPicPr>
          <p:nvPr/>
        </p:nvPicPr>
        <p:blipFill>
          <a:blip r:embed="rId3">
            <a:alphaModFix amt="15000"/>
          </a:blip>
          <a:stretch>
            <a:fillRect/>
          </a:stretch>
        </p:blipFill>
        <p:spPr>
          <a:xfrm>
            <a:off x="0" y="0"/>
            <a:ext cx="12192000" cy="6858000"/>
          </a:xfrm>
          <a:prstGeom prst="rect">
            <a:avLst/>
          </a:prstGeom>
        </p:spPr>
      </p:pic>
    </p:spTree>
    <p:extLst>
      <p:ext uri="{BB962C8B-B14F-4D97-AF65-F5344CB8AC3E}">
        <p14:creationId xmlns:p14="http://schemas.microsoft.com/office/powerpoint/2010/main" val="419155534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1D98-AA98-D848-8BFF-9C0692DF5E73}"/>
              </a:ext>
            </a:extLst>
          </p:cNvPr>
          <p:cNvSpPr>
            <a:spLocks noGrp="1"/>
          </p:cNvSpPr>
          <p:nvPr>
            <p:ph type="title"/>
          </p:nvPr>
        </p:nvSpPr>
        <p:spPr>
          <a:xfrm>
            <a:off x="510424" y="329799"/>
            <a:ext cx="9251643" cy="1009651"/>
          </a:xfrm>
        </p:spPr>
        <p:txBody>
          <a:bodyPr wrap="none" lIns="0" tIns="0" rIns="0" bIns="0" anchor="t">
            <a:noAutofit/>
          </a:bodyPr>
          <a:lstStyle>
            <a:lvl1pPr>
              <a:defRPr sz="3200" b="1" i="0">
                <a:latin typeface="Exo 2 SemiBold" pitchFamily="2" charset="77"/>
              </a:defRPr>
            </a:lvl1pPr>
          </a:lstStyle>
          <a:p>
            <a:r>
              <a:rPr lang="en-US"/>
              <a:t>Click to edit Master title style</a:t>
            </a:r>
          </a:p>
        </p:txBody>
      </p:sp>
      <p:sp>
        <p:nvSpPr>
          <p:cNvPr id="3" name="Content Placeholder 2">
            <a:extLst>
              <a:ext uri="{FF2B5EF4-FFF2-40B4-BE49-F238E27FC236}">
                <a16:creationId xmlns:a16="http://schemas.microsoft.com/office/drawing/2014/main" id="{EDE82D80-C8BC-E745-9923-B04F53A5D0A7}"/>
              </a:ext>
            </a:extLst>
          </p:cNvPr>
          <p:cNvSpPr>
            <a:spLocks noGrp="1"/>
          </p:cNvSpPr>
          <p:nvPr>
            <p:ph idx="1"/>
          </p:nvPr>
        </p:nvSpPr>
        <p:spPr>
          <a:xfrm>
            <a:off x="510424" y="1608667"/>
            <a:ext cx="11174931" cy="4613339"/>
          </a:xfrm>
        </p:spPr>
        <p:txBody>
          <a:bodyPr wrap="none" lIns="0" tIns="0" rIns="0" bIns="0">
            <a:noAutofit/>
          </a:bodyPr>
          <a:lstStyle>
            <a:lvl1pPr>
              <a:defRPr sz="1800">
                <a:latin typeface="Montserrat" pitchFamily="2" charset="77"/>
              </a:defRPr>
            </a:lvl1pPr>
            <a:lvl2pPr>
              <a:defRPr sz="1800">
                <a:latin typeface="Montserrat" pitchFamily="2" charset="77"/>
              </a:defRPr>
            </a:lvl2pPr>
            <a:lvl3pPr>
              <a:defRPr sz="1800">
                <a:latin typeface="Montserrat" pitchFamily="2" charset="77"/>
              </a:defRPr>
            </a:lvl3pPr>
            <a:lvl4pPr>
              <a:defRPr sz="1800">
                <a:latin typeface="Montserrat" pitchFamily="2" charset="77"/>
              </a:defRPr>
            </a:lvl4pPr>
            <a:lvl5pPr>
              <a:defRPr sz="1800">
                <a:latin typeface="Montserrat" pitchFamily="2"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1011D2DF-187E-6E40-AF04-C21A6171EE63}"/>
              </a:ext>
            </a:extLst>
          </p:cNvPr>
          <p:cNvSpPr>
            <a:spLocks noGrp="1"/>
          </p:cNvSpPr>
          <p:nvPr>
            <p:ph type="sldNum" sz="quarter" idx="12"/>
          </p:nvPr>
        </p:nvSpPr>
        <p:spPr>
          <a:xfrm>
            <a:off x="8991600" y="6333067"/>
            <a:ext cx="2743200" cy="365125"/>
          </a:xfrm>
        </p:spPr>
        <p:txBody>
          <a:bodyPr wrap="none" lIns="0" tIns="0" rIns="0" bIns="0" anchor="t" anchorCtr="0"/>
          <a:lstStyle>
            <a:lvl1pPr>
              <a:defRPr sz="800">
                <a:solidFill>
                  <a:schemeClr val="tx1"/>
                </a:solidFill>
                <a:latin typeface="Montserrat" pitchFamily="2" charset="77"/>
              </a:defRPr>
            </a:lvl1pPr>
          </a:lstStyle>
          <a:p>
            <a:fld id="{3A98EE3D-8CD1-4C3F-BD1C-C98C9596463C}" type="slidenum">
              <a:rPr lang="en-US" smtClean="0"/>
              <a:t>‹#›</a:t>
            </a:fld>
            <a:endParaRPr lang="en-US" dirty="0"/>
          </a:p>
        </p:txBody>
      </p:sp>
      <p:sp>
        <p:nvSpPr>
          <p:cNvPr id="13" name="TextBox 12">
            <a:extLst>
              <a:ext uri="{FF2B5EF4-FFF2-40B4-BE49-F238E27FC236}">
                <a16:creationId xmlns:a16="http://schemas.microsoft.com/office/drawing/2014/main" id="{78A96F29-6668-5665-8E7A-3A00FBDA736E}"/>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5" name="Picture 14" descr="A cartoon of a planet earth and stars&#10;&#10;Description automatically generated">
            <a:extLst>
              <a:ext uri="{FF2B5EF4-FFF2-40B4-BE49-F238E27FC236}">
                <a16:creationId xmlns:a16="http://schemas.microsoft.com/office/drawing/2014/main" id="{2C068E0F-D4A7-60BD-2CFA-9ED75C64DF2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333729671"/>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bg>
      <p:bgPr>
        <a:gradFill>
          <a:gsLst>
            <a:gs pos="10000">
              <a:schemeClr val="accent3"/>
            </a:gs>
            <a:gs pos="100000">
              <a:schemeClr val="accent1"/>
            </a:gs>
          </a:gsLst>
          <a:lin ang="18900000" scaled="1"/>
        </a:gradFill>
        <a:effectLst/>
      </p:bgPr>
    </p:bg>
    <p:spTree>
      <p:nvGrpSpPr>
        <p:cNvPr id="1" name=""/>
        <p:cNvGrpSpPr/>
        <p:nvPr/>
      </p:nvGrpSpPr>
      <p:grpSpPr>
        <a:xfrm>
          <a:off x="0" y="0"/>
          <a:ext cx="0" cy="0"/>
          <a:chOff x="0" y="0"/>
          <a:chExt cx="0" cy="0"/>
        </a:xfrm>
      </p:grpSpPr>
      <p:pic>
        <p:nvPicPr>
          <p:cNvPr id="14" name="Picture 13" descr="A black background with white lines&#10;&#10;Description automatically generated">
            <a:extLst>
              <a:ext uri="{FF2B5EF4-FFF2-40B4-BE49-F238E27FC236}">
                <a16:creationId xmlns:a16="http://schemas.microsoft.com/office/drawing/2014/main" id="{B9B3FC84-400A-C329-0D90-EB1B9555BEC9}"/>
              </a:ext>
            </a:extLst>
          </p:cNvPr>
          <p:cNvPicPr>
            <a:picLocks noChangeAspect="1"/>
          </p:cNvPicPr>
          <p:nvPr/>
        </p:nvPicPr>
        <p:blipFill>
          <a:blip r:embed="rId2">
            <a:alphaModFix amt="15000"/>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FB7AB92-7BD5-2045-BBCF-E01A12466CCF}"/>
              </a:ext>
            </a:extLst>
          </p:cNvPr>
          <p:cNvSpPr>
            <a:spLocks noGrp="1"/>
          </p:cNvSpPr>
          <p:nvPr>
            <p:ph type="title"/>
          </p:nvPr>
        </p:nvSpPr>
        <p:spPr>
          <a:xfrm>
            <a:off x="1049866" y="677333"/>
            <a:ext cx="10515600" cy="2852737"/>
          </a:xfrm>
        </p:spPr>
        <p:txBody>
          <a:bodyPr anchor="b"/>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820838DC-C4C4-1F42-8199-CCA05EB59A73}"/>
              </a:ext>
            </a:extLst>
          </p:cNvPr>
          <p:cNvSpPr>
            <a:spLocks noGrp="1"/>
          </p:cNvSpPr>
          <p:nvPr>
            <p:ph type="body" idx="1"/>
          </p:nvPr>
        </p:nvSpPr>
        <p:spPr>
          <a:xfrm>
            <a:off x="1066800" y="3831824"/>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TextBox 9">
            <a:extLst>
              <a:ext uri="{FF2B5EF4-FFF2-40B4-BE49-F238E27FC236}">
                <a16:creationId xmlns:a16="http://schemas.microsoft.com/office/drawing/2014/main" id="{C9D9DB52-A10E-51DC-B3E4-1D488A294EA8}"/>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solidFill>
                  <a:schemeClr val="bg1"/>
                </a:solidFill>
                <a:latin typeface="Montserrat" pitchFamily="2" charset="77"/>
              </a:rPr>
              <a:t>© 2023 Final Frontier Security. All Rights Reserved.</a:t>
            </a:r>
          </a:p>
        </p:txBody>
      </p:sp>
      <p:pic>
        <p:nvPicPr>
          <p:cNvPr id="23" name="Picture 22" descr="A cartoon of a planet earth and stars&#10;&#10;Description automatically generated">
            <a:extLst>
              <a:ext uri="{FF2B5EF4-FFF2-40B4-BE49-F238E27FC236}">
                <a16:creationId xmlns:a16="http://schemas.microsoft.com/office/drawing/2014/main" id="{C94984BE-BF1F-9509-D6D4-E0191B407B1B}"/>
              </a:ext>
            </a:extLst>
          </p:cNvPr>
          <p:cNvPicPr>
            <a:picLocks noChangeAspect="1"/>
          </p:cNvPicPr>
          <p:nvPr/>
        </p:nvPicPr>
        <p:blipFill>
          <a:blip r:embed="rId3"/>
          <a:stretch>
            <a:fillRect/>
          </a:stretch>
        </p:blipFill>
        <p:spPr>
          <a:xfrm>
            <a:off x="10303254" y="245738"/>
            <a:ext cx="1466376" cy="651723"/>
          </a:xfrm>
          <a:prstGeom prst="rect">
            <a:avLst/>
          </a:prstGeom>
        </p:spPr>
      </p:pic>
      <p:sp>
        <p:nvSpPr>
          <p:cNvPr id="24" name="Slide Number Placeholder 5">
            <a:extLst>
              <a:ext uri="{FF2B5EF4-FFF2-40B4-BE49-F238E27FC236}">
                <a16:creationId xmlns:a16="http://schemas.microsoft.com/office/drawing/2014/main" id="{2BD90324-4C92-2838-A1D2-69BF9FE2FF4C}"/>
              </a:ext>
            </a:extLst>
          </p:cNvPr>
          <p:cNvSpPr>
            <a:spLocks noGrp="1"/>
          </p:cNvSpPr>
          <p:nvPr>
            <p:ph type="sldNum" sz="quarter" idx="12"/>
          </p:nvPr>
        </p:nvSpPr>
        <p:spPr>
          <a:xfrm>
            <a:off x="8991600" y="6333067"/>
            <a:ext cx="2743200" cy="365125"/>
          </a:xfrm>
        </p:spPr>
        <p:txBody>
          <a:bodyPr wrap="none" lIns="0" tIns="0" rIns="0" bIns="0" anchor="t" anchorCtr="0"/>
          <a:lstStyle>
            <a:lvl1pPr>
              <a:defRPr sz="800">
                <a:solidFill>
                  <a:schemeClr val="bg1"/>
                </a:solidFill>
                <a:latin typeface="Montserrat" pitchFamily="2" charset="7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64072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515E2-4ECA-184E-9C94-4A0106845473}"/>
              </a:ext>
            </a:extLst>
          </p:cNvPr>
          <p:cNvSpPr>
            <a:spLocks noGrp="1"/>
          </p:cNvSpPr>
          <p:nvPr>
            <p:ph type="title"/>
          </p:nvPr>
        </p:nvSpPr>
        <p:spPr>
          <a:xfrm>
            <a:off x="509822" y="333565"/>
            <a:ext cx="9243777" cy="100965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AA497822-4DA7-A944-80AB-D8A7551596D2}"/>
              </a:ext>
            </a:extLst>
          </p:cNvPr>
          <p:cNvSpPr>
            <a:spLocks noGrp="1"/>
          </p:cNvSpPr>
          <p:nvPr>
            <p:ph sz="half" idx="1"/>
          </p:nvPr>
        </p:nvSpPr>
        <p:spPr>
          <a:xfrm>
            <a:off x="503767" y="1612646"/>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FF3666-DC57-A345-9A0F-B026EDB4F7AC}"/>
              </a:ext>
            </a:extLst>
          </p:cNvPr>
          <p:cNvSpPr>
            <a:spLocks noGrp="1"/>
          </p:cNvSpPr>
          <p:nvPr>
            <p:ph sz="half" idx="2"/>
          </p:nvPr>
        </p:nvSpPr>
        <p:spPr>
          <a:xfrm>
            <a:off x="6555536" y="1612646"/>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E3B99AFE-22A8-9740-9FCB-A4D05B78349A}"/>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6" name="TextBox 15">
            <a:extLst>
              <a:ext uri="{FF2B5EF4-FFF2-40B4-BE49-F238E27FC236}">
                <a16:creationId xmlns:a16="http://schemas.microsoft.com/office/drawing/2014/main" id="{9E2C2EE1-AA38-67F4-E03F-A71434CE984C}"/>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7" name="Picture 16" descr="A cartoon of a planet earth and stars&#10;&#10;Description automatically generated">
            <a:extLst>
              <a:ext uri="{FF2B5EF4-FFF2-40B4-BE49-F238E27FC236}">
                <a16:creationId xmlns:a16="http://schemas.microsoft.com/office/drawing/2014/main" id="{28E1E0A8-988B-94D0-280F-EF67BB2CD42C}"/>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4203384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5F24D-4D3B-EA4E-9A9C-A0C214B2967A}"/>
              </a:ext>
            </a:extLst>
          </p:cNvPr>
          <p:cNvSpPr>
            <a:spLocks noGrp="1"/>
          </p:cNvSpPr>
          <p:nvPr>
            <p:ph type="title"/>
          </p:nvPr>
        </p:nvSpPr>
        <p:spPr>
          <a:xfrm>
            <a:off x="503767" y="328550"/>
            <a:ext cx="9258300" cy="632396"/>
          </a:xfrm>
        </p:spPr>
        <p:txBody>
          <a:bodyPr/>
          <a:lstStyle/>
          <a:p>
            <a:r>
              <a:rPr lang="en-US"/>
              <a:t>Click to edit Master title style</a:t>
            </a:r>
          </a:p>
        </p:txBody>
      </p:sp>
      <p:sp>
        <p:nvSpPr>
          <p:cNvPr id="3" name="Text Placeholder 2">
            <a:extLst>
              <a:ext uri="{FF2B5EF4-FFF2-40B4-BE49-F238E27FC236}">
                <a16:creationId xmlns:a16="http://schemas.microsoft.com/office/drawing/2014/main" id="{5AA59ECC-AA34-C540-A79A-8FF0CB0429CE}"/>
              </a:ext>
            </a:extLst>
          </p:cNvPr>
          <p:cNvSpPr>
            <a:spLocks noGrp="1"/>
          </p:cNvSpPr>
          <p:nvPr>
            <p:ph type="body" idx="1"/>
          </p:nvPr>
        </p:nvSpPr>
        <p:spPr>
          <a:xfrm>
            <a:off x="503767" y="1566577"/>
            <a:ext cx="5157787" cy="376237"/>
          </a:xfrm>
        </p:spPr>
        <p:txBody>
          <a:bodyPr anchor="t"/>
          <a:lstStyle>
            <a:lvl1pPr marL="0" indent="0">
              <a:buNone/>
              <a:defRPr sz="2200" b="1" i="0">
                <a:latin typeface="Exo 2 SemiBold" pitchFamily="2"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565F3A-94B5-674D-9EA0-F3D2AF3A61A3}"/>
              </a:ext>
            </a:extLst>
          </p:cNvPr>
          <p:cNvSpPr>
            <a:spLocks noGrp="1"/>
          </p:cNvSpPr>
          <p:nvPr>
            <p:ph sz="half" idx="2"/>
          </p:nvPr>
        </p:nvSpPr>
        <p:spPr>
          <a:xfrm>
            <a:off x="503767" y="221246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4DBC18-A4B6-EF4C-8C42-C3DD4790908E}"/>
              </a:ext>
            </a:extLst>
          </p:cNvPr>
          <p:cNvSpPr>
            <a:spLocks noGrp="1"/>
          </p:cNvSpPr>
          <p:nvPr>
            <p:ph type="body" sz="quarter" idx="3"/>
          </p:nvPr>
        </p:nvSpPr>
        <p:spPr>
          <a:xfrm>
            <a:off x="6538915" y="1566577"/>
            <a:ext cx="5183188" cy="376237"/>
          </a:xfrm>
        </p:spPr>
        <p:txBody>
          <a:bodyPr anchor="t"/>
          <a:lstStyle>
            <a:lvl1pPr marL="0" indent="0">
              <a:buNone/>
              <a:defRPr sz="2200" b="1" i="0">
                <a:latin typeface="Exo 2 SemiBold" pitchFamily="2"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C3364C-AE17-F441-B519-ED310712CC0A}"/>
              </a:ext>
            </a:extLst>
          </p:cNvPr>
          <p:cNvSpPr>
            <a:spLocks noGrp="1"/>
          </p:cNvSpPr>
          <p:nvPr>
            <p:ph sz="quarter" idx="4"/>
          </p:nvPr>
        </p:nvSpPr>
        <p:spPr>
          <a:xfrm>
            <a:off x="6538915" y="221246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E4DD2626-FC45-E046-A05E-1C2332C77462}"/>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4" name="TextBox 13">
            <a:extLst>
              <a:ext uri="{FF2B5EF4-FFF2-40B4-BE49-F238E27FC236}">
                <a16:creationId xmlns:a16="http://schemas.microsoft.com/office/drawing/2014/main" id="{08F58C79-F284-BBE6-49B1-B9310A6EEC94}"/>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5" name="Picture 14" descr="A cartoon of a planet earth and stars&#10;&#10;Description automatically generated">
            <a:extLst>
              <a:ext uri="{FF2B5EF4-FFF2-40B4-BE49-F238E27FC236}">
                <a16:creationId xmlns:a16="http://schemas.microsoft.com/office/drawing/2014/main" id="{F59B323F-38CD-7E8C-3F96-FDC4CD1F9A6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129977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A5DE1-7C9A-6647-BD17-C40D29B51E7D}"/>
              </a:ext>
            </a:extLst>
          </p:cNvPr>
          <p:cNvSpPr>
            <a:spLocks noGrp="1"/>
          </p:cNvSpPr>
          <p:nvPr>
            <p:ph type="title"/>
          </p:nvPr>
        </p:nvSpPr>
        <p:spPr>
          <a:xfrm>
            <a:off x="503767" y="333565"/>
            <a:ext cx="9147048" cy="1009651"/>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0830FDC0-E382-A44B-8741-FE114F44066B}"/>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9" name="TextBox 8">
            <a:extLst>
              <a:ext uri="{FF2B5EF4-FFF2-40B4-BE49-F238E27FC236}">
                <a16:creationId xmlns:a16="http://schemas.microsoft.com/office/drawing/2014/main" id="{110FB649-2FAF-6976-9167-9A1C5D974504}"/>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0" name="Picture 9" descr="A cartoon of a planet earth and stars&#10;&#10;Description automatically generated">
            <a:extLst>
              <a:ext uri="{FF2B5EF4-FFF2-40B4-BE49-F238E27FC236}">
                <a16:creationId xmlns:a16="http://schemas.microsoft.com/office/drawing/2014/main" id="{0B3B71E3-8E48-D48D-06AE-5C2049E9BEF9}"/>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3686734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0C12392-F3BD-6E42-B8BB-997848604157}"/>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7" name="TextBox 6">
            <a:extLst>
              <a:ext uri="{FF2B5EF4-FFF2-40B4-BE49-F238E27FC236}">
                <a16:creationId xmlns:a16="http://schemas.microsoft.com/office/drawing/2014/main" id="{47D4151D-7A91-F0C2-1A91-F7A88658E52E}"/>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8" name="Picture 7" descr="A cartoon of a planet earth and stars&#10;&#10;Description automatically generated">
            <a:extLst>
              <a:ext uri="{FF2B5EF4-FFF2-40B4-BE49-F238E27FC236}">
                <a16:creationId xmlns:a16="http://schemas.microsoft.com/office/drawing/2014/main" id="{FB48BD20-D55F-ABBF-6456-6A22F59BC439}"/>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1923651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51A4A-548C-C64D-A4C9-28880E087D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4C3354-FCC4-CF4F-8214-DFEC3A191FFB}"/>
              </a:ext>
            </a:extLst>
          </p:cNvPr>
          <p:cNvSpPr>
            <a:spLocks noGrp="1"/>
          </p:cNvSpPr>
          <p:nvPr>
            <p:ph idx="1"/>
          </p:nvPr>
        </p:nvSpPr>
        <p:spPr>
          <a:xfrm>
            <a:off x="5183188" y="987425"/>
            <a:ext cx="6172200" cy="4873625"/>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D74DE7-BEBF-6940-892B-8D31C7988930}"/>
              </a:ext>
            </a:extLst>
          </p:cNvPr>
          <p:cNvSpPr>
            <a:spLocks noGrp="1"/>
          </p:cNvSpPr>
          <p:nvPr>
            <p:ph type="body" sz="half" idx="2"/>
          </p:nvPr>
        </p:nvSpPr>
        <p:spPr>
          <a:xfrm>
            <a:off x="839788" y="2301081"/>
            <a:ext cx="3932237" cy="3811588"/>
          </a:xfrm>
        </p:spPr>
        <p:txBody>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672740CA-045B-C042-AFC0-FF220B3EE265}"/>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pPr/>
              <a:t>‹#›</a:t>
            </a:fld>
            <a:endParaRPr lang="en-US" dirty="0"/>
          </a:p>
        </p:txBody>
      </p:sp>
      <p:sp>
        <p:nvSpPr>
          <p:cNvPr id="10" name="TextBox 9">
            <a:extLst>
              <a:ext uri="{FF2B5EF4-FFF2-40B4-BE49-F238E27FC236}">
                <a16:creationId xmlns:a16="http://schemas.microsoft.com/office/drawing/2014/main" id="{0CE8B9CE-EBEF-44FC-D153-AF47D27AA3BD}"/>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1" name="Picture 10" descr="A cartoon of a planet earth and stars&#10;&#10;Description automatically generated">
            <a:extLst>
              <a:ext uri="{FF2B5EF4-FFF2-40B4-BE49-F238E27FC236}">
                <a16:creationId xmlns:a16="http://schemas.microsoft.com/office/drawing/2014/main" id="{651CE0AC-719D-3B39-12C7-4E874ADF126D}"/>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2961770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D7491-AE1E-5B4D-A8CB-A3A805F17E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08A4B6-FD4B-8E4F-9072-6207883E4A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E5740BE-2715-5A4E-A27B-ACB499156065}"/>
              </a:ext>
            </a:extLst>
          </p:cNvPr>
          <p:cNvSpPr>
            <a:spLocks noGrp="1"/>
          </p:cNvSpPr>
          <p:nvPr>
            <p:ph type="body" sz="half" idx="2"/>
          </p:nvPr>
        </p:nvSpPr>
        <p:spPr>
          <a:xfrm>
            <a:off x="839788" y="2301081"/>
            <a:ext cx="3932237" cy="3811588"/>
          </a:xfrm>
        </p:spPr>
        <p:txBody>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527B712-635A-1C48-B3B1-225F46D0AFE7}"/>
              </a:ext>
            </a:extLst>
          </p:cNvPr>
          <p:cNvSpPr>
            <a:spLocks noGrp="1"/>
          </p:cNvSpPr>
          <p:nvPr>
            <p:ph type="sldNum" sz="quarter" idx="12"/>
          </p:nvPr>
        </p:nvSpPr>
        <p:spPr>
          <a:xfrm>
            <a:off x="8993936" y="6332135"/>
            <a:ext cx="2743200" cy="365125"/>
          </a:xfrm>
        </p:spPr>
        <p:txBody>
          <a:bodyPr/>
          <a:lstStyle>
            <a:lvl1pPr>
              <a:defRPr sz="800"/>
            </a:lvl1pPr>
          </a:lstStyle>
          <a:p>
            <a:fld id="{3A98EE3D-8CD1-4C3F-BD1C-C98C9596463C}" type="slidenum">
              <a:rPr lang="en-US" smtClean="0"/>
              <a:t>‹#›</a:t>
            </a:fld>
            <a:endParaRPr lang="en-US" dirty="0"/>
          </a:p>
        </p:txBody>
      </p:sp>
      <p:sp>
        <p:nvSpPr>
          <p:cNvPr id="10" name="TextBox 9">
            <a:extLst>
              <a:ext uri="{FF2B5EF4-FFF2-40B4-BE49-F238E27FC236}">
                <a16:creationId xmlns:a16="http://schemas.microsoft.com/office/drawing/2014/main" id="{6D460204-398A-8319-673B-BD6AFA949B1F}"/>
              </a:ext>
            </a:extLst>
          </p:cNvPr>
          <p:cNvSpPr txBox="1"/>
          <p:nvPr/>
        </p:nvSpPr>
        <p:spPr>
          <a:xfrm>
            <a:off x="495300" y="6333067"/>
            <a:ext cx="5600700" cy="369332"/>
          </a:xfrm>
          <a:prstGeom prst="rect">
            <a:avLst/>
          </a:prstGeom>
          <a:noFill/>
        </p:spPr>
        <p:txBody>
          <a:bodyPr wrap="square" lIns="0" tIns="0" rIns="0" bIns="0" rtlCol="0">
            <a:noAutofit/>
          </a:bodyPr>
          <a:lstStyle/>
          <a:p>
            <a:r>
              <a:rPr lang="en-US" sz="800">
                <a:latin typeface="Montserrat" pitchFamily="2" charset="77"/>
              </a:rPr>
              <a:t>© 2023 Final Frontier Security. All Rights Reserved.</a:t>
            </a:r>
          </a:p>
        </p:txBody>
      </p:sp>
      <p:pic>
        <p:nvPicPr>
          <p:cNvPr id="11" name="Picture 10" descr="A cartoon of a planet earth and stars&#10;&#10;Description automatically generated">
            <a:extLst>
              <a:ext uri="{FF2B5EF4-FFF2-40B4-BE49-F238E27FC236}">
                <a16:creationId xmlns:a16="http://schemas.microsoft.com/office/drawing/2014/main" id="{082215F0-4A53-53FB-9BD2-05EF670A7266}"/>
              </a:ext>
            </a:extLst>
          </p:cNvPr>
          <p:cNvPicPr>
            <a:picLocks noChangeAspect="1"/>
          </p:cNvPicPr>
          <p:nvPr/>
        </p:nvPicPr>
        <p:blipFill>
          <a:blip r:embed="rId2"/>
          <a:stretch>
            <a:fillRect/>
          </a:stretch>
        </p:blipFill>
        <p:spPr>
          <a:xfrm>
            <a:off x="10303254" y="245738"/>
            <a:ext cx="1466376" cy="651723"/>
          </a:xfrm>
          <a:prstGeom prst="rect">
            <a:avLst/>
          </a:prstGeom>
        </p:spPr>
      </p:pic>
    </p:spTree>
    <p:extLst>
      <p:ext uri="{BB962C8B-B14F-4D97-AF65-F5344CB8AC3E}">
        <p14:creationId xmlns:p14="http://schemas.microsoft.com/office/powerpoint/2010/main" val="11516768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A3D46-2134-8844-B1AF-905E4817F139}"/>
              </a:ext>
            </a:extLst>
          </p:cNvPr>
          <p:cNvSpPr>
            <a:spLocks noGrp="1"/>
          </p:cNvSpPr>
          <p:nvPr>
            <p:ph type="title"/>
          </p:nvPr>
        </p:nvSpPr>
        <p:spPr>
          <a:xfrm>
            <a:off x="509823" y="333565"/>
            <a:ext cx="9147048" cy="1009651"/>
          </a:xfrm>
          <a:prstGeom prst="rect">
            <a:avLst/>
          </a:prstGeom>
        </p:spPr>
        <p:txBody>
          <a:bodyPr vert="horz" wrap="square"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B30EB473-4900-7E49-BE7F-E480C94CC81C}"/>
              </a:ext>
            </a:extLst>
          </p:cNvPr>
          <p:cNvSpPr>
            <a:spLocks noGrp="1"/>
          </p:cNvSpPr>
          <p:nvPr>
            <p:ph type="body" idx="1"/>
          </p:nvPr>
        </p:nvSpPr>
        <p:spPr>
          <a:xfrm>
            <a:off x="509823" y="1606169"/>
            <a:ext cx="11199146" cy="4351338"/>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2919306-4797-144B-B9C0-BB326B609C2C}"/>
              </a:ext>
            </a:extLst>
          </p:cNvPr>
          <p:cNvSpPr>
            <a:spLocks noGrp="1"/>
          </p:cNvSpPr>
          <p:nvPr>
            <p:ph type="sldNum" sz="quarter" idx="4"/>
          </p:nvPr>
        </p:nvSpPr>
        <p:spPr>
          <a:xfrm>
            <a:off x="8993936" y="6340602"/>
            <a:ext cx="2743200" cy="365125"/>
          </a:xfrm>
          <a:prstGeom prst="rect">
            <a:avLst/>
          </a:prstGeom>
        </p:spPr>
        <p:txBody>
          <a:bodyPr vert="horz" wrap="none" lIns="0" tIns="0" rIns="0" bIns="0" rtlCol="0" anchor="t" anchorCtr="0"/>
          <a:lstStyle>
            <a:lvl1pPr algn="r">
              <a:defRPr sz="800">
                <a:solidFill>
                  <a:schemeClr val="tx1"/>
                </a:solidFill>
                <a:latin typeface="Montserrat" pitchFamily="2" charset="77"/>
              </a:defRPr>
            </a:lvl1pPr>
          </a:lstStyle>
          <a:p>
            <a:fld id="{3A98EE3D-8CD1-4C3F-BD1C-C98C9596463C}" type="slidenum">
              <a:rPr lang="en-US" smtClean="0"/>
              <a:t>‹#›</a:t>
            </a:fld>
            <a:endParaRPr lang="en-US" dirty="0"/>
          </a:p>
        </p:txBody>
      </p:sp>
      <p:grpSp>
        <p:nvGrpSpPr>
          <p:cNvPr id="4" name="Group 3">
            <a:extLst>
              <a:ext uri="{FF2B5EF4-FFF2-40B4-BE49-F238E27FC236}">
                <a16:creationId xmlns:a16="http://schemas.microsoft.com/office/drawing/2014/main" id="{730F9E0D-B9E5-914F-56CF-22A7515DD39A}"/>
              </a:ext>
            </a:extLst>
          </p:cNvPr>
          <p:cNvGrpSpPr/>
          <p:nvPr/>
        </p:nvGrpSpPr>
        <p:grpSpPr>
          <a:xfrm>
            <a:off x="-1" y="0"/>
            <a:ext cx="11040256" cy="6018553"/>
            <a:chOff x="-1" y="0"/>
            <a:chExt cx="11040256" cy="6018553"/>
          </a:xfrm>
        </p:grpSpPr>
        <p:sp>
          <p:nvSpPr>
            <p:cNvPr id="5" name="Rectangle 4">
              <a:extLst>
                <a:ext uri="{FF2B5EF4-FFF2-40B4-BE49-F238E27FC236}">
                  <a16:creationId xmlns:a16="http://schemas.microsoft.com/office/drawing/2014/main" id="{79444605-2439-8802-7F06-B46EBED52D4C}"/>
                </a:ext>
              </a:extLst>
            </p:cNvPr>
            <p:cNvSpPr/>
            <p:nvPr userDrawn="1"/>
          </p:nvSpPr>
          <p:spPr>
            <a:xfrm>
              <a:off x="-1" y="0"/>
              <a:ext cx="74952" cy="6018553"/>
            </a:xfrm>
            <a:prstGeom prst="rect">
              <a:avLst/>
            </a:prstGeom>
            <a:gradFill flip="none" rotWithShape="1">
              <a:gsLst>
                <a:gs pos="10000">
                  <a:schemeClr val="accent1"/>
                </a:gs>
                <a:gs pos="100000">
                  <a:schemeClr val="accent1">
                    <a:alpha val="235"/>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10CEC31-4EC3-108D-33B8-72E2C683FCB0}"/>
                </a:ext>
              </a:extLst>
            </p:cNvPr>
            <p:cNvSpPr/>
            <p:nvPr userDrawn="1"/>
          </p:nvSpPr>
          <p:spPr>
            <a:xfrm rot="16200000">
              <a:off x="5516379" y="-5448923"/>
              <a:ext cx="74952" cy="10972800"/>
            </a:xfrm>
            <a:prstGeom prst="rect">
              <a:avLst/>
            </a:prstGeom>
            <a:gradFill flip="none" rotWithShape="1">
              <a:gsLst>
                <a:gs pos="10000">
                  <a:schemeClr val="accent1"/>
                </a:gs>
                <a:gs pos="100000">
                  <a:schemeClr val="accent1">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04779939"/>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hf sldNum="0" hdr="0" ftr="0" dt="0"/>
  <p:txStyles>
    <p:titleStyle>
      <a:lvl1pPr algn="l" defTabSz="914400" rtl="0" eaLnBrk="1" latinLnBrk="0" hangingPunct="1">
        <a:lnSpc>
          <a:spcPct val="90000"/>
        </a:lnSpc>
        <a:spcBef>
          <a:spcPct val="0"/>
        </a:spcBef>
        <a:buNone/>
        <a:defRPr sz="3200" b="1" i="0" kern="1200">
          <a:solidFill>
            <a:schemeClr val="tx1"/>
          </a:solidFill>
          <a:latin typeface="Exo 2 SemiBold" pitchFamily="2" charset="77"/>
          <a:ea typeface="+mj-ea"/>
          <a:cs typeface="+mj-cs"/>
        </a:defRPr>
      </a:lvl1pPr>
    </p:titleStyle>
    <p:bodyStyle>
      <a:lvl1pPr marL="228600" indent="-228600" algn="l" defTabSz="914400" rtl="0" eaLnBrk="1" latinLnBrk="0" hangingPunct="1">
        <a:lnSpc>
          <a:spcPct val="90000"/>
        </a:lnSpc>
        <a:spcBef>
          <a:spcPts val="10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1pPr>
      <a:lvl2pPr marL="6858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2pPr>
      <a:lvl3pPr marL="11430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3pPr>
      <a:lvl4pPr marL="16002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4pPr>
      <a:lvl5pPr marL="20574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7392">
          <p15:clr>
            <a:srgbClr val="F26B43"/>
          </p15:clr>
        </p15:guide>
        <p15:guide id="4" pos="312">
          <p15:clr>
            <a:srgbClr val="F26B43"/>
          </p15:clr>
        </p15:guide>
        <p15:guide id="5" orient="horz" pos="3984">
          <p15:clr>
            <a:srgbClr val="F26B43"/>
          </p15:clr>
        </p15:guide>
        <p15:guide id="6" orient="horz" pos="3768">
          <p15:clr>
            <a:srgbClr val="F26B43"/>
          </p15:clr>
        </p15:guide>
        <p15:guide id="7" orient="horz" pos="432">
          <p15:clr>
            <a:srgbClr val="F26B43"/>
          </p15:clr>
        </p15:guide>
        <p15:guide id="8" orient="horz" pos="1008">
          <p15:clr>
            <a:srgbClr val="F26B43"/>
          </p15:clr>
        </p15:guide>
        <p15:guide id="9" orient="horz" pos="720">
          <p15:clr>
            <a:srgbClr val="F26B43"/>
          </p15:clr>
        </p15:guide>
        <p15:guide id="10" pos="67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uah.edu/news/news/the-university-of-alabama-in-huntsville-demonstrates-cybersecurity-software-aboard-a-lockheed-martin-technology-demonstrator-cubesat"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www.rtl-sdr.com/etherify-transmitting-morse-code-via-raspberry-pi-ethernet-rf-leakage/" TargetMode="External"/><Relationship Id="rId3" Type="http://schemas.openxmlformats.org/officeDocument/2006/relationships/hyperlink" Target="https://www.bankinfosecurity.com/lantenna-attacks-exploit-air-gapped-networks-via-ethernet-cables-a-17688" TargetMode="External"/><Relationship Id="rId7" Type="http://schemas.openxmlformats.org/officeDocument/2006/relationships/hyperlink" Target="https://www.rtl-sdr.com/snooping-network-traffic-from-lan-cables-with-an-rtl-sdr-or-hackrf/"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github.com/sq5bpf/etherify" TargetMode="External"/><Relationship Id="rId5" Type="http://schemas.openxmlformats.org/officeDocument/2006/relationships/hyperlink" Target="https://lipkowski.com/etherify/" TargetMode="External"/><Relationship Id="rId4" Type="http://schemas.openxmlformats.org/officeDocument/2006/relationships/hyperlink" Target="https://arxiv.org/pdf/2110.00104.pdf"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2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3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0B04B-7E36-1F4A-9549-7CA136BA9466}"/>
              </a:ext>
            </a:extLst>
          </p:cNvPr>
          <p:cNvSpPr>
            <a:spLocks noGrp="1"/>
          </p:cNvSpPr>
          <p:nvPr>
            <p:ph type="ctrTitle"/>
          </p:nvPr>
        </p:nvSpPr>
        <p:spPr>
          <a:xfrm>
            <a:off x="268356" y="835383"/>
            <a:ext cx="4654297" cy="3499549"/>
          </a:xfrm>
        </p:spPr>
        <p:txBody>
          <a:bodyPr>
            <a:normAutofit/>
          </a:bodyPr>
          <a:lstStyle/>
          <a:p>
            <a:r>
              <a:rPr lang="en-US" sz="3600" b="1">
                <a:solidFill>
                  <a:srgbClr val="00B0F0"/>
                </a:solidFill>
              </a:rPr>
              <a:t>Lecture </a:t>
            </a:r>
            <a:r>
              <a:rPr lang="en-US" sz="3600">
                <a:solidFill>
                  <a:srgbClr val="00B0F0"/>
                </a:solidFill>
              </a:rPr>
              <a:t>Four</a:t>
            </a:r>
            <a:endParaRPr lang="en-US" sz="3600" dirty="0">
              <a:solidFill>
                <a:srgbClr val="00B0F0"/>
              </a:solidFill>
            </a:endParaRPr>
          </a:p>
        </p:txBody>
      </p:sp>
      <p:sp>
        <p:nvSpPr>
          <p:cNvPr id="3" name="Subtitle 2">
            <a:extLst>
              <a:ext uri="{FF2B5EF4-FFF2-40B4-BE49-F238E27FC236}">
                <a16:creationId xmlns:a16="http://schemas.microsoft.com/office/drawing/2014/main" id="{02940321-0BAB-A145-9D83-82FA21EC9B5C}"/>
              </a:ext>
            </a:extLst>
          </p:cNvPr>
          <p:cNvSpPr>
            <a:spLocks noGrp="1"/>
          </p:cNvSpPr>
          <p:nvPr>
            <p:ph type="subTitle" idx="1"/>
          </p:nvPr>
        </p:nvSpPr>
        <p:spPr>
          <a:xfrm>
            <a:off x="296121" y="4444578"/>
            <a:ext cx="4598766" cy="1185333"/>
          </a:xfrm>
        </p:spPr>
        <p:txBody>
          <a:bodyPr>
            <a:normAutofit/>
          </a:bodyPr>
          <a:lstStyle/>
          <a:p>
            <a:r>
              <a:rPr lang="en-US" dirty="0"/>
              <a:t>The Future</a:t>
            </a:r>
          </a:p>
          <a:p>
            <a:pPr algn="l"/>
            <a:endParaRPr lang="en-US" dirty="0"/>
          </a:p>
          <a:p>
            <a:pPr algn="l"/>
            <a:endParaRPr lang="en-US" dirty="0"/>
          </a:p>
        </p:txBody>
      </p:sp>
    </p:spTree>
    <p:extLst>
      <p:ext uri="{BB962C8B-B14F-4D97-AF65-F5344CB8AC3E}">
        <p14:creationId xmlns:p14="http://schemas.microsoft.com/office/powerpoint/2010/main" val="2094321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The Challenge of Space System Cybersecurity: Architecture</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wrap="square">
            <a:normAutofit/>
          </a:bodyPr>
          <a:lstStyle/>
          <a:p>
            <a:r>
              <a:rPr lang="en-US" dirty="0"/>
              <a:t>Telemetry can be used for anomaly detection, just like on systems such as other critical infrastructure / SCADA</a:t>
            </a:r>
          </a:p>
          <a:p>
            <a:r>
              <a:rPr lang="en-US" dirty="0"/>
              <a:t>Marrying telemetry to traditional threat hunting is a novel-</a:t>
            </a:r>
            <a:r>
              <a:rPr lang="en-US" dirty="0" err="1"/>
              <a:t>ish</a:t>
            </a:r>
            <a:r>
              <a:rPr lang="en-US" dirty="0"/>
              <a:t> way to approach cybersecurity for space</a:t>
            </a:r>
          </a:p>
          <a:p>
            <a:r>
              <a:rPr lang="en-US" dirty="0"/>
              <a:t>Need to understand the potential folly in relying on standard data from the vehicle if it is compromised</a:t>
            </a:r>
          </a:p>
          <a:p>
            <a:r>
              <a:rPr lang="en-US" dirty="0"/>
              <a:t>Using something like visual tracking etc. maybe only reliable method to pare the two</a:t>
            </a:r>
          </a:p>
        </p:txBody>
      </p:sp>
    </p:spTree>
    <p:extLst>
      <p:ext uri="{BB962C8B-B14F-4D97-AF65-F5344CB8AC3E}">
        <p14:creationId xmlns:p14="http://schemas.microsoft.com/office/powerpoint/2010/main" val="295858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Space Rating Cybersecurity</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a:normAutofit/>
          </a:bodyPr>
          <a:lstStyle/>
          <a:p>
            <a:r>
              <a:rPr lang="en-US" dirty="0"/>
              <a:t>UAH SSD</a:t>
            </a:r>
          </a:p>
          <a:p>
            <a:r>
              <a:rPr lang="en-US" dirty="0"/>
              <a:t>STARGATE</a:t>
            </a:r>
          </a:p>
          <a:p>
            <a:r>
              <a:rPr lang="en-US" dirty="0"/>
              <a:t>IEEE Standard</a:t>
            </a:r>
          </a:p>
        </p:txBody>
      </p:sp>
    </p:spTree>
    <p:extLst>
      <p:ext uri="{BB962C8B-B14F-4D97-AF65-F5344CB8AC3E}">
        <p14:creationId xmlns:p14="http://schemas.microsoft.com/office/powerpoint/2010/main" val="26519920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99E539-DF67-8A8F-3275-80619777DF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CAD964-EEB9-3BE8-1FB3-935088C0CD37}"/>
              </a:ext>
            </a:extLst>
          </p:cNvPr>
          <p:cNvSpPr>
            <a:spLocks noGrp="1"/>
          </p:cNvSpPr>
          <p:nvPr>
            <p:ph type="title"/>
          </p:nvPr>
        </p:nvSpPr>
        <p:spPr/>
        <p:txBody>
          <a:bodyPr/>
          <a:lstStyle/>
          <a:p>
            <a:r>
              <a:rPr lang="en-US" b="1" dirty="0">
                <a:solidFill>
                  <a:srgbClr val="00B0F0"/>
                </a:solidFill>
              </a:rPr>
              <a:t>Space Rated Cybersecurity</a:t>
            </a:r>
          </a:p>
        </p:txBody>
      </p:sp>
      <p:sp>
        <p:nvSpPr>
          <p:cNvPr id="3" name="Content Placeholder 2">
            <a:extLst>
              <a:ext uri="{FF2B5EF4-FFF2-40B4-BE49-F238E27FC236}">
                <a16:creationId xmlns:a16="http://schemas.microsoft.com/office/drawing/2014/main" id="{35DEDEA1-3F28-84FE-E752-445732B3A982}"/>
              </a:ext>
            </a:extLst>
          </p:cNvPr>
          <p:cNvSpPr>
            <a:spLocks noGrp="1"/>
          </p:cNvSpPr>
          <p:nvPr>
            <p:ph idx="1"/>
          </p:nvPr>
        </p:nvSpPr>
        <p:spPr/>
        <p:txBody>
          <a:bodyPr>
            <a:normAutofit/>
          </a:bodyPr>
          <a:lstStyle/>
          <a:p>
            <a:pPr marL="36900" indent="0">
              <a:buNone/>
            </a:pPr>
            <a:endParaRPr lang="en-US" dirty="0"/>
          </a:p>
        </p:txBody>
      </p:sp>
      <p:pic>
        <p:nvPicPr>
          <p:cNvPr id="2050" name="Picture 2" descr="CubeSAT">
            <a:extLst>
              <a:ext uri="{FF2B5EF4-FFF2-40B4-BE49-F238E27FC236}">
                <a16:creationId xmlns:a16="http://schemas.microsoft.com/office/drawing/2014/main" id="{F0FA899D-1B5E-8B19-089E-CB2AB041F3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798D552-84D9-EA23-751C-340E974FBD3A}"/>
              </a:ext>
            </a:extLst>
          </p:cNvPr>
          <p:cNvSpPr txBox="1"/>
          <p:nvPr/>
        </p:nvSpPr>
        <p:spPr>
          <a:xfrm>
            <a:off x="-1" y="0"/>
            <a:ext cx="7919049" cy="1815882"/>
          </a:xfrm>
          <a:prstGeom prst="rect">
            <a:avLst/>
          </a:prstGeom>
          <a:noFill/>
        </p:spPr>
        <p:txBody>
          <a:bodyPr wrap="square">
            <a:spAutoFit/>
          </a:bodyPr>
          <a:lstStyle/>
          <a:p>
            <a:pPr algn="l"/>
            <a:r>
              <a:rPr lang="en-US" sz="2800" b="0" i="0" dirty="0">
                <a:solidFill>
                  <a:srgbClr val="00B0F0"/>
                </a:solidFill>
                <a:effectLst/>
                <a:latin typeface="+mj-lt"/>
              </a:rPr>
              <a:t>The University of Alabama in Huntsville demonstrates cybersecurity software aboard a Lockheed Martin technology demonstrator CubeSat</a:t>
            </a:r>
          </a:p>
        </p:txBody>
      </p:sp>
    </p:spTree>
    <p:extLst>
      <p:ext uri="{BB962C8B-B14F-4D97-AF65-F5344CB8AC3E}">
        <p14:creationId xmlns:p14="http://schemas.microsoft.com/office/powerpoint/2010/main" val="16506771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The Small Satellite Defender</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wrap="square">
            <a:normAutofit lnSpcReduction="10000"/>
          </a:bodyPr>
          <a:lstStyle/>
          <a:p>
            <a:r>
              <a:rPr lang="en-US" dirty="0"/>
              <a:t>OCT 05, 2023, The University of Alabama in Huntsville (UAH) today announced that it developed a cybersecurity software for the U.S. Army Space and Missile Defense Command (USASMDC). The software began performance testing on one of Lockheed Martin’s (NYSE: LMT) In-space Upgrade Satellite System (LM LINUSS™) technology demonstrator CubeSats. The software, Small Satellite Defender, is an intrusion detection system designed for small satellites.</a:t>
            </a:r>
          </a:p>
          <a:p>
            <a:r>
              <a:rPr lang="en-US" dirty="0"/>
              <a:t>The Small Satellite Defender – created by UAH students, UAH Center for Cybersecurity Research and Education (CCRE) staff and USASMDC cybersecurity engineers – will continue to run for multiple weeks collecting data and periodically transmitting data to the ground station. The students are members of the Space Testing and Resiliency Simulation team, or STARS, who perform small satellite research and development for USASMDC</a:t>
            </a:r>
          </a:p>
          <a:p>
            <a:r>
              <a:rPr lang="en-US" dirty="0"/>
              <a:t>The Small Satellite Defender runs with relatively low power, monitors for satellite specific threats and requires very low bandwidth. The software is collecting data for multiple weeks and periodically transmitting the cyber status to the ground station. The initial test results indicate the Small Satellite Defender software performed as intended, and the application passed all in-flight tests.</a:t>
            </a:r>
          </a:p>
          <a:p>
            <a:r>
              <a:rPr lang="en-US" dirty="0">
                <a:hlinkClick r:id="rId3"/>
              </a:rPr>
              <a:t>https://www.uah.edu/news/news/the-university-of-alabama-in-huntsville-demonstrates-cybersecurity-software-aboard-a-lockheed-martin-technology-demonstrator-cubesat</a:t>
            </a:r>
            <a:endParaRPr lang="en-US" dirty="0"/>
          </a:p>
          <a:p>
            <a:endParaRPr lang="en-US" dirty="0"/>
          </a:p>
        </p:txBody>
      </p:sp>
    </p:spTree>
    <p:extLst>
      <p:ext uri="{BB962C8B-B14F-4D97-AF65-F5344CB8AC3E}">
        <p14:creationId xmlns:p14="http://schemas.microsoft.com/office/powerpoint/2010/main" val="20614276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Space Rating The Small Satellite Defender</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a:normAutofit/>
          </a:bodyPr>
          <a:lstStyle/>
          <a:p>
            <a:r>
              <a:rPr lang="en-US" dirty="0"/>
              <a:t>Rating resource consumption</a:t>
            </a:r>
          </a:p>
          <a:p>
            <a:pPr lvl="1"/>
            <a:r>
              <a:rPr lang="en-US" dirty="0"/>
              <a:t>Aids in addressing system owner  concerns</a:t>
            </a:r>
          </a:p>
          <a:p>
            <a:pPr lvl="1"/>
            <a:r>
              <a:rPr lang="en-US" dirty="0"/>
              <a:t>Command / configuration specific measurement</a:t>
            </a:r>
          </a:p>
          <a:p>
            <a:r>
              <a:rPr lang="en-US" dirty="0"/>
              <a:t>If HW, Self-reliant housekeeping</a:t>
            </a:r>
          </a:p>
          <a:p>
            <a:pPr lvl="1"/>
            <a:r>
              <a:rPr lang="en-US" dirty="0"/>
              <a:t>Can’t rely on SV protections</a:t>
            </a:r>
          </a:p>
          <a:p>
            <a:r>
              <a:rPr lang="en-US" dirty="0"/>
              <a:t>Data routing</a:t>
            </a:r>
          </a:p>
          <a:p>
            <a:pPr lvl="1"/>
            <a:r>
              <a:rPr lang="en-US" dirty="0"/>
              <a:t>Same as payload? As telemetry? As its own channel? Unique priority?</a:t>
            </a:r>
            <a:br>
              <a:rPr lang="en-US" dirty="0"/>
            </a:br>
            <a:endParaRPr lang="en-US" dirty="0"/>
          </a:p>
          <a:p>
            <a:endParaRPr lang="en-US" dirty="0"/>
          </a:p>
        </p:txBody>
      </p:sp>
    </p:spTree>
    <p:extLst>
      <p:ext uri="{BB962C8B-B14F-4D97-AF65-F5344CB8AC3E}">
        <p14:creationId xmlns:p14="http://schemas.microsoft.com/office/powerpoint/2010/main" val="4749151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STARGATE</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a:normAutofit/>
          </a:bodyPr>
          <a:lstStyle/>
          <a:p>
            <a:r>
              <a:rPr lang="en-US" dirty="0"/>
              <a:t>Fictional but possible space craft cyber operations tool made from </a:t>
            </a:r>
            <a:r>
              <a:rPr lang="en-US" dirty="0" err="1"/>
              <a:t>LANtenna</a:t>
            </a:r>
            <a:r>
              <a:rPr lang="en-US" dirty="0"/>
              <a:t> and Etherify tools.</a:t>
            </a:r>
          </a:p>
          <a:p>
            <a:r>
              <a:rPr lang="en-US" dirty="0"/>
              <a:t>Airgap jumping, segmentation defeating sniffer as well as potential bi-directional communications solution.</a:t>
            </a:r>
          </a:p>
          <a:p>
            <a:r>
              <a:rPr lang="en-US" sz="1800" b="0" i="0" u="sng" strike="noStrike" dirty="0">
                <a:solidFill>
                  <a:srgbClr val="D26012"/>
                </a:solidFill>
                <a:effectLst/>
                <a:latin typeface="Lustria"/>
                <a:hlinkClick r:id="rId3"/>
              </a:rPr>
              <a:t>https://www.bankinfosecurity.com/lantenna-attacks-exploit-air-gapped-networks-via-ethernet-cables-a-17688</a:t>
            </a:r>
            <a:endParaRPr lang="en-US" sz="1800" b="0" i="0" u="sng" strike="noStrike" dirty="0">
              <a:solidFill>
                <a:srgbClr val="D26012"/>
              </a:solidFill>
              <a:effectLst/>
              <a:latin typeface="Lustria"/>
            </a:endParaRPr>
          </a:p>
          <a:p>
            <a:r>
              <a:rPr lang="en-US" sz="1800" b="0" i="0" u="sng" strike="noStrike" dirty="0">
                <a:solidFill>
                  <a:srgbClr val="D26012"/>
                </a:solidFill>
                <a:effectLst/>
                <a:latin typeface="Lustria"/>
                <a:hlinkClick r:id="rId4"/>
              </a:rPr>
              <a:t>https://arxiv.org/pdf/2110.00104.pdf</a:t>
            </a:r>
            <a:endParaRPr lang="en-US" sz="1800" b="0" i="0" u="sng" strike="noStrike" dirty="0">
              <a:solidFill>
                <a:srgbClr val="D26012"/>
              </a:solidFill>
              <a:effectLst/>
              <a:latin typeface="Lustria"/>
            </a:endParaRPr>
          </a:p>
          <a:p>
            <a:r>
              <a:rPr lang="en-US" sz="1800" b="0" i="0" u="sng" strike="noStrike" dirty="0">
                <a:solidFill>
                  <a:srgbClr val="D26012"/>
                </a:solidFill>
                <a:effectLst/>
                <a:latin typeface="Lustria"/>
                <a:hlinkClick r:id="rId5"/>
              </a:rPr>
              <a:t>https://lipkowski.com/etherify/</a:t>
            </a:r>
            <a:endParaRPr lang="en-US" sz="1800" b="0" i="0" u="sng" strike="noStrike" dirty="0">
              <a:solidFill>
                <a:srgbClr val="D26012"/>
              </a:solidFill>
              <a:effectLst/>
              <a:latin typeface="Lustria"/>
            </a:endParaRPr>
          </a:p>
          <a:p>
            <a:r>
              <a:rPr lang="en-US" sz="1800" b="0" i="0" u="sng" strike="noStrike" dirty="0">
                <a:solidFill>
                  <a:srgbClr val="D26012"/>
                </a:solidFill>
                <a:effectLst/>
                <a:latin typeface="Lustria"/>
                <a:hlinkClick r:id="rId6"/>
              </a:rPr>
              <a:t>https://github.com/sq5bpf/etherify</a:t>
            </a:r>
            <a:endParaRPr lang="en-US" sz="1800" b="0" i="0" u="sng" strike="noStrike" dirty="0">
              <a:solidFill>
                <a:srgbClr val="D26012"/>
              </a:solidFill>
              <a:effectLst/>
              <a:latin typeface="Lustria"/>
            </a:endParaRPr>
          </a:p>
          <a:p>
            <a:r>
              <a:rPr lang="en-US" sz="1800" b="0" i="0" u="sng" strike="noStrike" dirty="0">
                <a:solidFill>
                  <a:srgbClr val="D26012"/>
                </a:solidFill>
                <a:effectLst/>
                <a:latin typeface="Lustria"/>
                <a:hlinkClick r:id="rId7"/>
              </a:rPr>
              <a:t>https://www.rtl-sdr.com/snooping-network-traffic-from-lan-cables-with-an-rtl-sdr-or-hackrf/</a:t>
            </a:r>
            <a:endParaRPr lang="en-US" sz="1800" b="0" i="0" u="sng" strike="noStrike" dirty="0">
              <a:solidFill>
                <a:srgbClr val="D26012"/>
              </a:solidFill>
              <a:effectLst/>
              <a:latin typeface="Lustria"/>
            </a:endParaRPr>
          </a:p>
          <a:p>
            <a:r>
              <a:rPr lang="en-US" sz="1800" b="0" i="0" u="sng" strike="noStrike" dirty="0">
                <a:solidFill>
                  <a:srgbClr val="D26012"/>
                </a:solidFill>
                <a:effectLst/>
                <a:latin typeface="Lustria"/>
                <a:hlinkClick r:id="rId8"/>
              </a:rPr>
              <a:t>https://www.rtl-sdr.com/etherify-transmitting-morse-code-via-raspberry-pi-ethernet-rf-leakage/</a:t>
            </a:r>
            <a:br>
              <a:rPr lang="en-US" dirty="0"/>
            </a:br>
            <a:endParaRPr lang="en-US" dirty="0"/>
          </a:p>
        </p:txBody>
      </p:sp>
    </p:spTree>
    <p:extLst>
      <p:ext uri="{BB962C8B-B14F-4D97-AF65-F5344CB8AC3E}">
        <p14:creationId xmlns:p14="http://schemas.microsoft.com/office/powerpoint/2010/main" val="30377738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err="1">
                <a:solidFill>
                  <a:srgbClr val="00B0F0"/>
                </a:solidFill>
              </a:rPr>
              <a:t>LANtenna</a:t>
            </a:r>
            <a:endParaRPr lang="en-US" b="1" dirty="0">
              <a:solidFill>
                <a:srgbClr val="00B0F0"/>
              </a:solidFill>
            </a:endParaRP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a:xfrm>
            <a:off x="913795" y="2076450"/>
            <a:ext cx="7179786" cy="1589775"/>
          </a:xfrm>
        </p:spPr>
        <p:txBody>
          <a:bodyPr wrap="square">
            <a:normAutofit fontScale="92500" lnSpcReduction="20000"/>
          </a:bodyPr>
          <a:lstStyle/>
          <a:p>
            <a:r>
              <a:rPr lang="en-US" sz="1400" dirty="0"/>
              <a:t>"Ethernet cable emits electromagnetic waves in the frequency bands of 125 </a:t>
            </a:r>
            <a:r>
              <a:rPr lang="en-US" sz="1400" dirty="0" err="1"/>
              <a:t>MHz.</a:t>
            </a:r>
            <a:r>
              <a:rPr lang="en-US" sz="1400" dirty="0"/>
              <a:t> Changing the adapter speed or turning it on and off makes it possible to regulate the electromagnetic radiation and its amplitude," says </a:t>
            </a:r>
            <a:r>
              <a:rPr lang="en-US" sz="1400" dirty="0" err="1"/>
              <a:t>Guri</a:t>
            </a:r>
            <a:r>
              <a:rPr lang="en-US" sz="1400" dirty="0"/>
              <a:t>.</a:t>
            </a:r>
          </a:p>
          <a:p>
            <a:r>
              <a:rPr lang="en-US" sz="1400" dirty="0"/>
              <a:t>In this case, data could be transmitted from an air-gapped computer through its Ethernet cable and received 200 cm apart, he says, adding that the signal was wrapped around 125.010 </a:t>
            </a:r>
            <a:r>
              <a:rPr lang="en-US" sz="1400" dirty="0" err="1"/>
              <a:t>MHz.</a:t>
            </a:r>
            <a:endParaRPr lang="en-US" sz="1400" dirty="0"/>
          </a:p>
          <a:p>
            <a:r>
              <a:rPr lang="en-US" sz="1400" dirty="0"/>
              <a:t>His research also showcases how a standard software-defined radio receiver in the area could decode the information and pass it to the attacker using internet.</a:t>
            </a:r>
          </a:p>
        </p:txBody>
      </p:sp>
      <p:pic>
        <p:nvPicPr>
          <p:cNvPr id="5" name="Picture 4">
            <a:extLst>
              <a:ext uri="{FF2B5EF4-FFF2-40B4-BE49-F238E27FC236}">
                <a16:creationId xmlns:a16="http://schemas.microsoft.com/office/drawing/2014/main" id="{BAC42E17-BC04-9CCE-E0A6-602E205E8488}"/>
              </a:ext>
            </a:extLst>
          </p:cNvPr>
          <p:cNvPicPr>
            <a:picLocks noChangeAspect="1"/>
          </p:cNvPicPr>
          <p:nvPr/>
        </p:nvPicPr>
        <p:blipFill>
          <a:blip r:embed="rId3"/>
          <a:stretch>
            <a:fillRect/>
          </a:stretch>
        </p:blipFill>
        <p:spPr>
          <a:xfrm>
            <a:off x="3929390" y="3771901"/>
            <a:ext cx="4076700" cy="3019425"/>
          </a:xfrm>
          <a:prstGeom prst="rect">
            <a:avLst/>
          </a:prstGeom>
        </p:spPr>
      </p:pic>
      <p:pic>
        <p:nvPicPr>
          <p:cNvPr id="7" name="Picture 6">
            <a:extLst>
              <a:ext uri="{FF2B5EF4-FFF2-40B4-BE49-F238E27FC236}">
                <a16:creationId xmlns:a16="http://schemas.microsoft.com/office/drawing/2014/main" id="{E61BF611-0CD4-A1E8-A951-2377BD22ECD6}"/>
              </a:ext>
            </a:extLst>
          </p:cNvPr>
          <p:cNvPicPr>
            <a:picLocks noChangeAspect="1"/>
          </p:cNvPicPr>
          <p:nvPr/>
        </p:nvPicPr>
        <p:blipFill>
          <a:blip r:embed="rId4"/>
          <a:stretch>
            <a:fillRect/>
          </a:stretch>
        </p:blipFill>
        <p:spPr>
          <a:xfrm>
            <a:off x="8093581" y="1190626"/>
            <a:ext cx="4038600" cy="5600700"/>
          </a:xfrm>
          <a:prstGeom prst="rect">
            <a:avLst/>
          </a:prstGeom>
        </p:spPr>
      </p:pic>
    </p:spTree>
    <p:extLst>
      <p:ext uri="{BB962C8B-B14F-4D97-AF65-F5344CB8AC3E}">
        <p14:creationId xmlns:p14="http://schemas.microsoft.com/office/powerpoint/2010/main" val="34597491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99E539-DF67-8A8F-3275-80619777DF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CAD964-EEB9-3BE8-1FB3-935088C0CD37}"/>
              </a:ext>
            </a:extLst>
          </p:cNvPr>
          <p:cNvSpPr>
            <a:spLocks noGrp="1"/>
          </p:cNvSpPr>
          <p:nvPr>
            <p:ph type="title"/>
          </p:nvPr>
        </p:nvSpPr>
        <p:spPr/>
        <p:txBody>
          <a:bodyPr/>
          <a:lstStyle/>
          <a:p>
            <a:r>
              <a:rPr lang="en-US" b="1" dirty="0">
                <a:solidFill>
                  <a:srgbClr val="00B0F0"/>
                </a:solidFill>
              </a:rPr>
              <a:t>Etherify</a:t>
            </a:r>
          </a:p>
        </p:txBody>
      </p:sp>
      <p:sp>
        <p:nvSpPr>
          <p:cNvPr id="3" name="Content Placeholder 2">
            <a:extLst>
              <a:ext uri="{FF2B5EF4-FFF2-40B4-BE49-F238E27FC236}">
                <a16:creationId xmlns:a16="http://schemas.microsoft.com/office/drawing/2014/main" id="{35DEDEA1-3F28-84FE-E752-445732B3A982}"/>
              </a:ext>
            </a:extLst>
          </p:cNvPr>
          <p:cNvSpPr>
            <a:spLocks noGrp="1"/>
          </p:cNvSpPr>
          <p:nvPr>
            <p:ph idx="1"/>
          </p:nvPr>
        </p:nvSpPr>
        <p:spPr>
          <a:xfrm>
            <a:off x="913795" y="2076450"/>
            <a:ext cx="2847322" cy="3714749"/>
          </a:xfrm>
        </p:spPr>
        <p:txBody>
          <a:bodyPr>
            <a:normAutofit/>
          </a:bodyPr>
          <a:lstStyle/>
          <a:p>
            <a:pPr marL="36900" indent="0">
              <a:buNone/>
            </a:pPr>
            <a:endParaRPr lang="en-US" dirty="0"/>
          </a:p>
        </p:txBody>
      </p:sp>
      <p:pic>
        <p:nvPicPr>
          <p:cNvPr id="5" name="Picture 4">
            <a:extLst>
              <a:ext uri="{FF2B5EF4-FFF2-40B4-BE49-F238E27FC236}">
                <a16:creationId xmlns:a16="http://schemas.microsoft.com/office/drawing/2014/main" id="{84D25C5C-57CD-1494-80B8-3526A4936BCE}"/>
              </a:ext>
            </a:extLst>
          </p:cNvPr>
          <p:cNvPicPr>
            <a:picLocks noChangeAspect="1"/>
          </p:cNvPicPr>
          <p:nvPr/>
        </p:nvPicPr>
        <p:blipFill>
          <a:blip r:embed="rId3"/>
          <a:stretch>
            <a:fillRect/>
          </a:stretch>
        </p:blipFill>
        <p:spPr>
          <a:xfrm>
            <a:off x="1562437" y="1527095"/>
            <a:ext cx="9056477" cy="5278425"/>
          </a:xfrm>
          <a:prstGeom prst="rect">
            <a:avLst/>
          </a:prstGeom>
        </p:spPr>
      </p:pic>
    </p:spTree>
    <p:extLst>
      <p:ext uri="{BB962C8B-B14F-4D97-AF65-F5344CB8AC3E}">
        <p14:creationId xmlns:p14="http://schemas.microsoft.com/office/powerpoint/2010/main" val="3962476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F3AD9-51F8-091C-F0C5-8919626F31F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53E3713-E698-F4E5-0539-525EBBAC782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63DE3CF1-361A-3019-ED81-B3CAFFEBBE35}"/>
              </a:ext>
            </a:extLst>
          </p:cNvPr>
          <p:cNvPicPr>
            <a:picLocks noChangeAspect="1"/>
          </p:cNvPicPr>
          <p:nvPr/>
        </p:nvPicPr>
        <p:blipFill>
          <a:blip r:embed="rId2"/>
          <a:stretch>
            <a:fillRect/>
          </a:stretch>
        </p:blipFill>
        <p:spPr>
          <a:xfrm>
            <a:off x="1834398" y="237226"/>
            <a:ext cx="8523204" cy="6383547"/>
          </a:xfrm>
          <a:prstGeom prst="rect">
            <a:avLst/>
          </a:prstGeom>
        </p:spPr>
      </p:pic>
    </p:spTree>
    <p:extLst>
      <p:ext uri="{BB962C8B-B14F-4D97-AF65-F5344CB8AC3E}">
        <p14:creationId xmlns:p14="http://schemas.microsoft.com/office/powerpoint/2010/main" val="3770278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Space Rating STARGATE</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a:normAutofit/>
          </a:bodyPr>
          <a:lstStyle/>
          <a:p>
            <a:r>
              <a:rPr lang="en-US" dirty="0"/>
              <a:t>Rating resource consumption</a:t>
            </a:r>
          </a:p>
          <a:p>
            <a:pPr lvl="1"/>
            <a:r>
              <a:rPr lang="en-US" dirty="0"/>
              <a:t>Make sure can stay covert and avoid detection by operators monitoring resource utilization</a:t>
            </a:r>
          </a:p>
          <a:p>
            <a:pPr lvl="1"/>
            <a:r>
              <a:rPr lang="en-US" dirty="0"/>
              <a:t>Monitor and reattribute resource utilization reporting to the ground</a:t>
            </a:r>
          </a:p>
          <a:p>
            <a:pPr lvl="1"/>
            <a:r>
              <a:rPr lang="en-US" dirty="0"/>
              <a:t>Command specific risks or measurements</a:t>
            </a:r>
          </a:p>
          <a:p>
            <a:r>
              <a:rPr lang="en-US" dirty="0"/>
              <a:t>Scheduling activity</a:t>
            </a:r>
          </a:p>
          <a:p>
            <a:pPr lvl="1"/>
            <a:r>
              <a:rPr lang="en-US" dirty="0"/>
              <a:t>Asynchronously</a:t>
            </a:r>
          </a:p>
          <a:p>
            <a:pPr lvl="1"/>
            <a:r>
              <a:rPr lang="en-US" dirty="0"/>
              <a:t>Around aerospace constraints</a:t>
            </a:r>
          </a:p>
          <a:p>
            <a:r>
              <a:rPr lang="en-US" dirty="0"/>
              <a:t>Data routing</a:t>
            </a:r>
          </a:p>
          <a:p>
            <a:pPr lvl="1"/>
            <a:r>
              <a:rPr lang="en-US" dirty="0"/>
              <a:t>Same as payload? As telemetry? As its own channel? Via attacker ground stations?</a:t>
            </a:r>
            <a:br>
              <a:rPr lang="en-US" dirty="0"/>
            </a:br>
            <a:endParaRPr lang="en-US" dirty="0"/>
          </a:p>
        </p:txBody>
      </p:sp>
    </p:spTree>
    <p:extLst>
      <p:ext uri="{BB962C8B-B14F-4D97-AF65-F5344CB8AC3E}">
        <p14:creationId xmlns:p14="http://schemas.microsoft.com/office/powerpoint/2010/main" val="2297409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ECF410-70D4-5175-8F8F-E47992B88F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55A311-AFA8-E533-19EA-38821BFCD753}"/>
              </a:ext>
            </a:extLst>
          </p:cNvPr>
          <p:cNvSpPr>
            <a:spLocks noGrp="1"/>
          </p:cNvSpPr>
          <p:nvPr>
            <p:ph type="title"/>
          </p:nvPr>
        </p:nvSpPr>
        <p:spPr/>
        <p:txBody>
          <a:bodyPr/>
          <a:lstStyle/>
          <a:p>
            <a:r>
              <a:rPr lang="en-US" b="1" dirty="0">
                <a:solidFill>
                  <a:srgbClr val="00B0F0"/>
                </a:solidFill>
              </a:rPr>
              <a:t>Opportunity and Challenges</a:t>
            </a:r>
          </a:p>
        </p:txBody>
      </p:sp>
      <p:sp>
        <p:nvSpPr>
          <p:cNvPr id="3" name="Content Placeholder 2">
            <a:extLst>
              <a:ext uri="{FF2B5EF4-FFF2-40B4-BE49-F238E27FC236}">
                <a16:creationId xmlns:a16="http://schemas.microsoft.com/office/drawing/2014/main" id="{2F8720B1-D9BE-ACBE-D8BD-0A16623D061B}"/>
              </a:ext>
            </a:extLst>
          </p:cNvPr>
          <p:cNvSpPr>
            <a:spLocks noGrp="1"/>
          </p:cNvSpPr>
          <p:nvPr>
            <p:ph idx="1"/>
          </p:nvPr>
        </p:nvSpPr>
        <p:spPr/>
        <p:txBody>
          <a:bodyPr>
            <a:normAutofit/>
          </a:bodyPr>
          <a:lstStyle/>
          <a:p>
            <a:endParaRPr lang="en-US" dirty="0"/>
          </a:p>
        </p:txBody>
      </p:sp>
      <p:pic>
        <p:nvPicPr>
          <p:cNvPr id="1028" name="Picture 4" descr="Star Trek: Picard Trailer Easter eggs explained and new mysteries | SYFY  WIRE">
            <a:extLst>
              <a:ext uri="{FF2B5EF4-FFF2-40B4-BE49-F238E27FC236}">
                <a16:creationId xmlns:a16="http://schemas.microsoft.com/office/drawing/2014/main" id="{72045FE4-3BAB-E228-C4A3-5A410A3F67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5780" y="962831"/>
            <a:ext cx="7600440" cy="5729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89905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B20D2-EE69-8483-CCA6-0BC6E7F387DB}"/>
              </a:ext>
            </a:extLst>
          </p:cNvPr>
          <p:cNvSpPr>
            <a:spLocks noGrp="1"/>
          </p:cNvSpPr>
          <p:nvPr>
            <p:ph type="title"/>
          </p:nvPr>
        </p:nvSpPr>
        <p:spPr/>
        <p:txBody>
          <a:bodyPr/>
          <a:lstStyle/>
          <a:p>
            <a:r>
              <a:rPr lang="en-US" dirty="0">
                <a:solidFill>
                  <a:srgbClr val="00B0F0"/>
                </a:solidFill>
              </a:rPr>
              <a:t>What should you test or assess?</a:t>
            </a:r>
          </a:p>
        </p:txBody>
      </p:sp>
      <p:sp>
        <p:nvSpPr>
          <p:cNvPr id="3" name="Content Placeholder 2">
            <a:extLst>
              <a:ext uri="{FF2B5EF4-FFF2-40B4-BE49-F238E27FC236}">
                <a16:creationId xmlns:a16="http://schemas.microsoft.com/office/drawing/2014/main" id="{5C8211C5-630B-233B-4927-54EFE8AC962C}"/>
              </a:ext>
            </a:extLst>
          </p:cNvPr>
          <p:cNvSpPr>
            <a:spLocks noGrp="1"/>
          </p:cNvSpPr>
          <p:nvPr>
            <p:ph idx="1"/>
          </p:nvPr>
        </p:nvSpPr>
        <p:spPr/>
        <p:txBody>
          <a:bodyPr/>
          <a:lstStyle/>
          <a:p>
            <a:r>
              <a:rPr lang="en-US" dirty="0"/>
              <a:t>An actual satellite before launch</a:t>
            </a:r>
          </a:p>
          <a:p>
            <a:r>
              <a:rPr lang="en-US" dirty="0"/>
              <a:t>All actual satellites before launch</a:t>
            </a:r>
          </a:p>
          <a:p>
            <a:r>
              <a:rPr lang="en-US" dirty="0"/>
              <a:t>Flat sat</a:t>
            </a:r>
          </a:p>
          <a:p>
            <a:r>
              <a:rPr lang="en-US" dirty="0"/>
              <a:t>Digital twin</a:t>
            </a:r>
          </a:p>
          <a:p>
            <a:r>
              <a:rPr lang="en-US" dirty="0"/>
              <a:t>An orbiting satellite</a:t>
            </a:r>
          </a:p>
          <a:p>
            <a:r>
              <a:rPr lang="en-US" dirty="0"/>
              <a:t>All orbiting satellites</a:t>
            </a:r>
          </a:p>
          <a:p>
            <a:endParaRPr lang="en-US" dirty="0"/>
          </a:p>
          <a:p>
            <a:endParaRPr lang="en-US" dirty="0"/>
          </a:p>
        </p:txBody>
      </p:sp>
    </p:spTree>
    <p:extLst>
      <p:ext uri="{BB962C8B-B14F-4D97-AF65-F5344CB8AC3E}">
        <p14:creationId xmlns:p14="http://schemas.microsoft.com/office/powerpoint/2010/main" val="26939997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32DCEF-985D-97CF-AE37-9F77891E0A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1BDC31-0718-7650-4508-5E1464A5142B}"/>
              </a:ext>
            </a:extLst>
          </p:cNvPr>
          <p:cNvSpPr>
            <a:spLocks noGrp="1"/>
          </p:cNvSpPr>
          <p:nvPr>
            <p:ph type="title"/>
          </p:nvPr>
        </p:nvSpPr>
        <p:spPr/>
        <p:txBody>
          <a:bodyPr/>
          <a:lstStyle/>
          <a:p>
            <a:r>
              <a:rPr lang="en-US" b="1" dirty="0">
                <a:solidFill>
                  <a:srgbClr val="00B0F0"/>
                </a:solidFill>
              </a:rPr>
              <a:t>Value proposition of </a:t>
            </a:r>
            <a:r>
              <a:rPr lang="en-US" dirty="0">
                <a:solidFill>
                  <a:srgbClr val="00B0F0"/>
                </a:solidFill>
              </a:rPr>
              <a:t>Pen-Test / Red Team</a:t>
            </a:r>
            <a:r>
              <a:rPr lang="en-US" b="1" dirty="0">
                <a:solidFill>
                  <a:srgbClr val="00B0F0"/>
                </a:solidFill>
              </a:rPr>
              <a:t> for space</a:t>
            </a:r>
          </a:p>
        </p:txBody>
      </p:sp>
      <p:sp>
        <p:nvSpPr>
          <p:cNvPr id="3" name="Content Placeholder 2">
            <a:extLst>
              <a:ext uri="{FF2B5EF4-FFF2-40B4-BE49-F238E27FC236}">
                <a16:creationId xmlns:a16="http://schemas.microsoft.com/office/drawing/2014/main" id="{77C5E6C2-E158-9F98-D3C7-0346BA478B43}"/>
              </a:ext>
            </a:extLst>
          </p:cNvPr>
          <p:cNvSpPr>
            <a:spLocks noGrp="1"/>
          </p:cNvSpPr>
          <p:nvPr>
            <p:ph idx="1"/>
          </p:nvPr>
        </p:nvSpPr>
        <p:spPr/>
        <p:txBody>
          <a:bodyPr wrap="square">
            <a:normAutofit/>
          </a:bodyPr>
          <a:lstStyle/>
          <a:p>
            <a:r>
              <a:rPr lang="en-US" dirty="0"/>
              <a:t>Those pesky problems</a:t>
            </a:r>
          </a:p>
          <a:p>
            <a:pPr lvl="1"/>
            <a:r>
              <a:rPr lang="en-US" dirty="0"/>
              <a:t>Modernization problem – dev’s don’t leverage security functions unless forced to</a:t>
            </a:r>
          </a:p>
          <a:p>
            <a:pPr lvl="1"/>
            <a:r>
              <a:rPr lang="en-US" dirty="0"/>
              <a:t>Disclosure problem – you cant rely on others to tip you to issues</a:t>
            </a:r>
          </a:p>
          <a:p>
            <a:pPr lvl="1"/>
            <a:r>
              <a:rPr lang="en-US" dirty="0"/>
              <a:t>Evaluation problem – case and point</a:t>
            </a:r>
          </a:p>
          <a:p>
            <a:pPr lvl="1"/>
            <a:r>
              <a:rPr lang="en-US" dirty="0"/>
              <a:t>Adaptation problem – exacerbating issue</a:t>
            </a:r>
          </a:p>
          <a:p>
            <a:pPr lvl="1"/>
            <a:r>
              <a:rPr lang="en-US" dirty="0"/>
              <a:t>Cyber warfare problem – adversarial mindset to protect adversaries</a:t>
            </a:r>
          </a:p>
          <a:p>
            <a:r>
              <a:rPr lang="en-US" dirty="0"/>
              <a:t>Increased commercial entities that own operate and offer services increases potential for extortion, ransom </a:t>
            </a:r>
            <a:r>
              <a:rPr lang="en-US" dirty="0" err="1"/>
              <a:t>etc</a:t>
            </a:r>
            <a:endParaRPr lang="en-US" dirty="0"/>
          </a:p>
          <a:p>
            <a:r>
              <a:rPr lang="en-US" dirty="0"/>
              <a:t>Software supply chain will increasingly become a threat with COTS adaption</a:t>
            </a:r>
          </a:p>
          <a:p>
            <a:pPr lvl="1"/>
            <a:r>
              <a:rPr lang="en-US" dirty="0"/>
              <a:t>Solar Winds / Crowd Strike</a:t>
            </a:r>
          </a:p>
          <a:p>
            <a:pPr marL="0" indent="0">
              <a:buNone/>
            </a:pPr>
            <a:endParaRPr lang="en-US" dirty="0"/>
          </a:p>
          <a:p>
            <a:endParaRPr lang="en-US" dirty="0"/>
          </a:p>
        </p:txBody>
      </p:sp>
    </p:spTree>
    <p:extLst>
      <p:ext uri="{BB962C8B-B14F-4D97-AF65-F5344CB8AC3E}">
        <p14:creationId xmlns:p14="http://schemas.microsoft.com/office/powerpoint/2010/main" val="15855680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F33A0-44E2-39D0-21D4-5C7DD411D685}"/>
              </a:ext>
            </a:extLst>
          </p:cNvPr>
          <p:cNvSpPr>
            <a:spLocks noGrp="1"/>
          </p:cNvSpPr>
          <p:nvPr>
            <p:ph type="title"/>
          </p:nvPr>
        </p:nvSpPr>
        <p:spPr/>
        <p:txBody>
          <a:bodyPr/>
          <a:lstStyle/>
          <a:p>
            <a:r>
              <a:rPr lang="en-US" dirty="0">
                <a:solidFill>
                  <a:srgbClr val="00B0F0"/>
                </a:solidFill>
              </a:rPr>
              <a:t>Cybersecurity Roles</a:t>
            </a:r>
          </a:p>
        </p:txBody>
      </p:sp>
      <p:sp>
        <p:nvSpPr>
          <p:cNvPr id="3" name="Content Placeholder 2">
            <a:extLst>
              <a:ext uri="{FF2B5EF4-FFF2-40B4-BE49-F238E27FC236}">
                <a16:creationId xmlns:a16="http://schemas.microsoft.com/office/drawing/2014/main" id="{6DD6EA14-7A12-A68E-D6C3-93BC60807C9A}"/>
              </a:ext>
            </a:extLst>
          </p:cNvPr>
          <p:cNvSpPr>
            <a:spLocks noGrp="1"/>
          </p:cNvSpPr>
          <p:nvPr>
            <p:ph idx="1"/>
          </p:nvPr>
        </p:nvSpPr>
        <p:spPr/>
        <p:txBody>
          <a:bodyPr/>
          <a:lstStyle/>
          <a:p>
            <a:endParaRPr lang="en-US" dirty="0"/>
          </a:p>
        </p:txBody>
      </p:sp>
      <p:grpSp>
        <p:nvGrpSpPr>
          <p:cNvPr id="4" name="Google Shape;238;p10">
            <a:extLst>
              <a:ext uri="{FF2B5EF4-FFF2-40B4-BE49-F238E27FC236}">
                <a16:creationId xmlns:a16="http://schemas.microsoft.com/office/drawing/2014/main" id="{1442C6F3-2714-1F02-BA8A-96A49695A7F0}"/>
              </a:ext>
            </a:extLst>
          </p:cNvPr>
          <p:cNvGrpSpPr/>
          <p:nvPr/>
        </p:nvGrpSpPr>
        <p:grpSpPr>
          <a:xfrm>
            <a:off x="1921723" y="1080972"/>
            <a:ext cx="8348553" cy="5141033"/>
            <a:chOff x="0" y="1442"/>
            <a:chExt cx="7558757" cy="4922286"/>
          </a:xfrm>
        </p:grpSpPr>
        <p:sp>
          <p:nvSpPr>
            <p:cNvPr id="5" name="Google Shape;239;p10">
              <a:extLst>
                <a:ext uri="{FF2B5EF4-FFF2-40B4-BE49-F238E27FC236}">
                  <a16:creationId xmlns:a16="http://schemas.microsoft.com/office/drawing/2014/main" id="{8945F9B2-B36A-2394-DDEB-376180EB2524}"/>
                </a:ext>
              </a:extLst>
            </p:cNvPr>
            <p:cNvSpPr/>
            <p:nvPr/>
          </p:nvSpPr>
          <p:spPr>
            <a:xfrm>
              <a:off x="3023503" y="1442"/>
              <a:ext cx="4535254" cy="1144717"/>
            </a:xfrm>
            <a:prstGeom prst="rightArrow">
              <a:avLst>
                <a:gd name="adj1" fmla="val 75000"/>
                <a:gd name="adj2" fmla="val 50000"/>
              </a:avLst>
            </a:prstGeom>
            <a:solidFill>
              <a:srgbClr val="D0D8EC">
                <a:alpha val="89803"/>
              </a:srgbClr>
            </a:solidFill>
            <a:ln w="15875" cap="rnd" cmpd="sng">
              <a:solidFill>
                <a:srgbClr val="D0D8EC">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0;p10">
              <a:extLst>
                <a:ext uri="{FF2B5EF4-FFF2-40B4-BE49-F238E27FC236}">
                  <a16:creationId xmlns:a16="http://schemas.microsoft.com/office/drawing/2014/main" id="{018BA6FB-81B3-66D4-5FB8-DD6D5EB4D842}"/>
                </a:ext>
              </a:extLst>
            </p:cNvPr>
            <p:cNvSpPr txBox="1"/>
            <p:nvPr/>
          </p:nvSpPr>
          <p:spPr>
            <a:xfrm>
              <a:off x="3023503" y="144532"/>
              <a:ext cx="4105985" cy="858537"/>
            </a:xfrm>
            <a:prstGeom prst="rect">
              <a:avLst/>
            </a:prstGeom>
            <a:noFill/>
            <a:ln>
              <a:noFill/>
            </a:ln>
          </p:spPr>
          <p:txBody>
            <a:bodyPr spcFirstLastPara="1" wrap="square" lIns="17775" tIns="17775" rIns="17775" bIns="17775" anchor="t" anchorCtr="0">
              <a:noAutofit/>
            </a:bodyPr>
            <a:lstStyle/>
            <a:p>
              <a:pPr marL="285750" marR="0" lvl="1" indent="-285750" algn="l" rtl="0">
                <a:lnSpc>
                  <a:spcPct val="90000"/>
                </a:lnSpc>
                <a:spcBef>
                  <a:spcPts val="0"/>
                </a:spcBef>
                <a:spcAft>
                  <a:spcPts val="0"/>
                </a:spcAft>
                <a:buClr>
                  <a:schemeClr val="lt1"/>
                </a:buClr>
                <a:buSzPts val="2800"/>
                <a:buFont typeface="Lustria"/>
                <a:buChar char="•"/>
              </a:pPr>
              <a:r>
                <a:rPr lang="en-US" sz="2800" b="0" i="0" u="none" strike="noStrike" cap="none">
                  <a:latin typeface="Lustria"/>
                  <a:ea typeface="Lustria"/>
                  <a:cs typeface="Lustria"/>
                  <a:sym typeface="Lustria"/>
                </a:rPr>
                <a:t>Detect</a:t>
              </a:r>
              <a:endParaRPr/>
            </a:p>
            <a:p>
              <a:pPr marL="285750" marR="0" lvl="1" indent="-285750" algn="l" rtl="0">
                <a:lnSpc>
                  <a:spcPct val="90000"/>
                </a:lnSpc>
                <a:spcBef>
                  <a:spcPts val="420"/>
                </a:spcBef>
                <a:spcAft>
                  <a:spcPts val="0"/>
                </a:spcAft>
                <a:buClr>
                  <a:schemeClr val="lt1"/>
                </a:buClr>
                <a:buSzPts val="2800"/>
                <a:buFont typeface="Lustria"/>
                <a:buChar char="•"/>
              </a:pPr>
              <a:r>
                <a:rPr lang="en-US" sz="2800" b="0" i="0" u="none" strike="noStrike" cap="none">
                  <a:latin typeface="Lustria"/>
                  <a:ea typeface="Lustria"/>
                  <a:cs typeface="Lustria"/>
                  <a:sym typeface="Lustria"/>
                </a:rPr>
                <a:t>Investigate</a:t>
              </a:r>
              <a:endParaRPr/>
            </a:p>
          </p:txBody>
        </p:sp>
        <p:sp>
          <p:nvSpPr>
            <p:cNvPr id="7" name="Google Shape;241;p10">
              <a:extLst>
                <a:ext uri="{FF2B5EF4-FFF2-40B4-BE49-F238E27FC236}">
                  <a16:creationId xmlns:a16="http://schemas.microsoft.com/office/drawing/2014/main" id="{87035FD8-C2A7-F84B-5689-9D30C779CC3A}"/>
                </a:ext>
              </a:extLst>
            </p:cNvPr>
            <p:cNvSpPr/>
            <p:nvPr/>
          </p:nvSpPr>
          <p:spPr>
            <a:xfrm>
              <a:off x="0" y="1442"/>
              <a:ext cx="3023503" cy="1144717"/>
            </a:xfrm>
            <a:prstGeom prst="roundRect">
              <a:avLst>
                <a:gd name="adj" fmla="val 16667"/>
              </a:avLst>
            </a:prstGeom>
            <a:solidFill>
              <a:srgbClr val="5982CB"/>
            </a:solidFill>
            <a:ln w="158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2;p10">
              <a:extLst>
                <a:ext uri="{FF2B5EF4-FFF2-40B4-BE49-F238E27FC236}">
                  <a16:creationId xmlns:a16="http://schemas.microsoft.com/office/drawing/2014/main" id="{F3E0C56C-1176-3ACF-0495-775B9D8D791F}"/>
                </a:ext>
              </a:extLst>
            </p:cNvPr>
            <p:cNvSpPr txBox="1"/>
            <p:nvPr/>
          </p:nvSpPr>
          <p:spPr>
            <a:xfrm>
              <a:off x="55880" y="57322"/>
              <a:ext cx="2911743" cy="1032957"/>
            </a:xfrm>
            <a:prstGeom prst="rect">
              <a:avLst/>
            </a:prstGeom>
            <a:noFill/>
            <a:ln>
              <a:noFill/>
            </a:ln>
          </p:spPr>
          <p:txBody>
            <a:bodyPr spcFirstLastPara="1" wrap="square" lIns="137150" tIns="68575" rIns="137150" bIns="68575" anchor="ctr" anchorCtr="0">
              <a:noAutofit/>
            </a:bodyPr>
            <a:lstStyle/>
            <a:p>
              <a:pPr marL="0" marR="0" lvl="0" indent="0" algn="ctr" rtl="0">
                <a:lnSpc>
                  <a:spcPct val="90000"/>
                </a:lnSpc>
                <a:spcBef>
                  <a:spcPts val="0"/>
                </a:spcBef>
                <a:spcAft>
                  <a:spcPts val="0"/>
                </a:spcAft>
                <a:buClr>
                  <a:schemeClr val="lt1"/>
                </a:buClr>
                <a:buSzPts val="3600"/>
                <a:buFont typeface="Lustria"/>
                <a:buNone/>
              </a:pPr>
              <a:r>
                <a:rPr lang="en-US" sz="3600" b="0" i="0" u="none" strike="noStrike" cap="none">
                  <a:latin typeface="Lustria"/>
                  <a:ea typeface="Lustria"/>
                  <a:cs typeface="Lustria"/>
                  <a:sym typeface="Lustria"/>
                </a:rPr>
                <a:t>Data</a:t>
              </a:r>
              <a:endParaRPr/>
            </a:p>
          </p:txBody>
        </p:sp>
        <p:sp>
          <p:nvSpPr>
            <p:cNvPr id="9" name="Google Shape;243;p10">
              <a:extLst>
                <a:ext uri="{FF2B5EF4-FFF2-40B4-BE49-F238E27FC236}">
                  <a16:creationId xmlns:a16="http://schemas.microsoft.com/office/drawing/2014/main" id="{62871F85-7C1C-DE6E-789B-0A1BDE6CED67}"/>
                </a:ext>
              </a:extLst>
            </p:cNvPr>
            <p:cNvSpPr/>
            <p:nvPr/>
          </p:nvSpPr>
          <p:spPr>
            <a:xfrm>
              <a:off x="3023503" y="1260632"/>
              <a:ext cx="4535254" cy="1144717"/>
            </a:xfrm>
            <a:prstGeom prst="rightArrow">
              <a:avLst>
                <a:gd name="adj1" fmla="val 75000"/>
                <a:gd name="adj2" fmla="val 50000"/>
              </a:avLst>
            </a:prstGeom>
            <a:solidFill>
              <a:srgbClr val="D0D8EC">
                <a:alpha val="89803"/>
              </a:srgbClr>
            </a:solidFill>
            <a:ln w="15875" cap="rnd" cmpd="sng">
              <a:solidFill>
                <a:srgbClr val="D0D8EC">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4;p10">
              <a:extLst>
                <a:ext uri="{FF2B5EF4-FFF2-40B4-BE49-F238E27FC236}">
                  <a16:creationId xmlns:a16="http://schemas.microsoft.com/office/drawing/2014/main" id="{6CD70180-3C96-C97B-195B-D0341FC4F9B8}"/>
                </a:ext>
              </a:extLst>
            </p:cNvPr>
            <p:cNvSpPr txBox="1"/>
            <p:nvPr/>
          </p:nvSpPr>
          <p:spPr>
            <a:xfrm>
              <a:off x="3023503" y="1403722"/>
              <a:ext cx="4105985" cy="858537"/>
            </a:xfrm>
            <a:prstGeom prst="rect">
              <a:avLst/>
            </a:prstGeom>
            <a:noFill/>
            <a:ln>
              <a:noFill/>
            </a:ln>
          </p:spPr>
          <p:txBody>
            <a:bodyPr spcFirstLastPara="1" wrap="square" lIns="17775" tIns="17775" rIns="17775" bIns="17775" anchor="t" anchorCtr="0">
              <a:noAutofit/>
            </a:bodyPr>
            <a:lstStyle/>
            <a:p>
              <a:pPr marL="285750" marR="0" lvl="1" indent="-285750" algn="l" rtl="0">
                <a:lnSpc>
                  <a:spcPct val="90000"/>
                </a:lnSpc>
                <a:spcBef>
                  <a:spcPts val="0"/>
                </a:spcBef>
                <a:spcAft>
                  <a:spcPts val="0"/>
                </a:spcAft>
                <a:buClr>
                  <a:schemeClr val="lt1"/>
                </a:buClr>
                <a:buSzPts val="2800"/>
                <a:buFont typeface="Lustria"/>
                <a:buChar char="•"/>
              </a:pPr>
              <a:r>
                <a:rPr lang="en-US" sz="2800" b="0" i="0" u="none" strike="noStrike" cap="none">
                  <a:latin typeface="Lustria"/>
                  <a:ea typeface="Lustria"/>
                  <a:cs typeface="Lustria"/>
                  <a:sym typeface="Lustria"/>
                </a:rPr>
                <a:t>Create</a:t>
              </a:r>
              <a:endParaRPr/>
            </a:p>
            <a:p>
              <a:pPr marL="285750" marR="0" lvl="1" indent="-285750" algn="l" rtl="0">
                <a:lnSpc>
                  <a:spcPct val="90000"/>
                </a:lnSpc>
                <a:spcBef>
                  <a:spcPts val="420"/>
                </a:spcBef>
                <a:spcAft>
                  <a:spcPts val="0"/>
                </a:spcAft>
                <a:buClr>
                  <a:schemeClr val="lt1"/>
                </a:buClr>
                <a:buSzPts val="2800"/>
                <a:buFont typeface="Lustria"/>
                <a:buChar char="•"/>
              </a:pPr>
              <a:r>
                <a:rPr lang="en-US" sz="2800" b="0" i="0" u="none" strike="noStrike" cap="none">
                  <a:latin typeface="Lustria"/>
                  <a:ea typeface="Lustria"/>
                  <a:cs typeface="Lustria"/>
                  <a:sym typeface="Lustria"/>
                </a:rPr>
                <a:t>Operate</a:t>
              </a:r>
              <a:endParaRPr/>
            </a:p>
          </p:txBody>
        </p:sp>
        <p:sp>
          <p:nvSpPr>
            <p:cNvPr id="11" name="Google Shape;245;p10">
              <a:extLst>
                <a:ext uri="{FF2B5EF4-FFF2-40B4-BE49-F238E27FC236}">
                  <a16:creationId xmlns:a16="http://schemas.microsoft.com/office/drawing/2014/main" id="{C8BEC4FE-B48E-35EC-4D65-D9391A0DFD81}"/>
                </a:ext>
              </a:extLst>
            </p:cNvPr>
            <p:cNvSpPr/>
            <p:nvPr/>
          </p:nvSpPr>
          <p:spPr>
            <a:xfrm>
              <a:off x="0" y="1260632"/>
              <a:ext cx="3023503" cy="1144717"/>
            </a:xfrm>
            <a:prstGeom prst="roundRect">
              <a:avLst>
                <a:gd name="adj" fmla="val 16667"/>
              </a:avLst>
            </a:prstGeom>
            <a:solidFill>
              <a:srgbClr val="5982CB"/>
            </a:solidFill>
            <a:ln w="158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6;p10">
              <a:extLst>
                <a:ext uri="{FF2B5EF4-FFF2-40B4-BE49-F238E27FC236}">
                  <a16:creationId xmlns:a16="http://schemas.microsoft.com/office/drawing/2014/main" id="{39F074EB-084A-D217-8BAF-5FD775E918D1}"/>
                </a:ext>
              </a:extLst>
            </p:cNvPr>
            <p:cNvSpPr txBox="1"/>
            <p:nvPr/>
          </p:nvSpPr>
          <p:spPr>
            <a:xfrm>
              <a:off x="55880" y="1316512"/>
              <a:ext cx="2911743" cy="1032957"/>
            </a:xfrm>
            <a:prstGeom prst="rect">
              <a:avLst/>
            </a:prstGeom>
            <a:noFill/>
            <a:ln>
              <a:noFill/>
            </a:ln>
          </p:spPr>
          <p:txBody>
            <a:bodyPr spcFirstLastPara="1" wrap="square" lIns="137150" tIns="68575" rIns="137150" bIns="68575" anchor="ctr" anchorCtr="0">
              <a:noAutofit/>
            </a:bodyPr>
            <a:lstStyle/>
            <a:p>
              <a:pPr marL="0" marR="0" lvl="0" indent="0" algn="ctr" rtl="0">
                <a:lnSpc>
                  <a:spcPct val="90000"/>
                </a:lnSpc>
                <a:spcBef>
                  <a:spcPts val="0"/>
                </a:spcBef>
                <a:spcAft>
                  <a:spcPts val="0"/>
                </a:spcAft>
                <a:buClr>
                  <a:schemeClr val="lt1"/>
                </a:buClr>
                <a:buSzPts val="3600"/>
                <a:buFont typeface="Lustria"/>
                <a:buNone/>
              </a:pPr>
              <a:r>
                <a:rPr lang="en-US" sz="3600" b="0" i="0" u="none" strike="noStrike" cap="none">
                  <a:latin typeface="Lustria"/>
                  <a:ea typeface="Lustria"/>
                  <a:cs typeface="Lustria"/>
                  <a:sym typeface="Lustria"/>
                </a:rPr>
                <a:t>Systems</a:t>
              </a:r>
              <a:endParaRPr/>
            </a:p>
          </p:txBody>
        </p:sp>
        <p:sp>
          <p:nvSpPr>
            <p:cNvPr id="13" name="Google Shape;247;p10">
              <a:extLst>
                <a:ext uri="{FF2B5EF4-FFF2-40B4-BE49-F238E27FC236}">
                  <a16:creationId xmlns:a16="http://schemas.microsoft.com/office/drawing/2014/main" id="{4F5E49F8-B4C8-5556-E49A-E1E2D71A4E69}"/>
                </a:ext>
              </a:extLst>
            </p:cNvPr>
            <p:cNvSpPr/>
            <p:nvPr/>
          </p:nvSpPr>
          <p:spPr>
            <a:xfrm>
              <a:off x="3023503" y="2519821"/>
              <a:ext cx="4535254" cy="1144717"/>
            </a:xfrm>
            <a:prstGeom prst="rightArrow">
              <a:avLst>
                <a:gd name="adj1" fmla="val 75000"/>
                <a:gd name="adj2" fmla="val 50000"/>
              </a:avLst>
            </a:prstGeom>
            <a:solidFill>
              <a:srgbClr val="D0D8EC">
                <a:alpha val="89803"/>
              </a:srgbClr>
            </a:solidFill>
            <a:ln w="15875" cap="rnd" cmpd="sng">
              <a:solidFill>
                <a:srgbClr val="D0D8EC">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10">
              <a:extLst>
                <a:ext uri="{FF2B5EF4-FFF2-40B4-BE49-F238E27FC236}">
                  <a16:creationId xmlns:a16="http://schemas.microsoft.com/office/drawing/2014/main" id="{FF996EB1-4C52-ABEB-D5A1-F78085EB2BF6}"/>
                </a:ext>
              </a:extLst>
            </p:cNvPr>
            <p:cNvSpPr txBox="1"/>
            <p:nvPr/>
          </p:nvSpPr>
          <p:spPr>
            <a:xfrm>
              <a:off x="3023503" y="2662911"/>
              <a:ext cx="4105985" cy="858537"/>
            </a:xfrm>
            <a:prstGeom prst="rect">
              <a:avLst/>
            </a:prstGeom>
            <a:noFill/>
            <a:ln>
              <a:noFill/>
            </a:ln>
          </p:spPr>
          <p:txBody>
            <a:bodyPr spcFirstLastPara="1" wrap="square" lIns="17775" tIns="17775" rIns="17775" bIns="17775" anchor="t" anchorCtr="0">
              <a:noAutofit/>
            </a:bodyPr>
            <a:lstStyle/>
            <a:p>
              <a:pPr marL="285750" marR="0" lvl="1" indent="-285750" algn="l" rtl="0">
                <a:lnSpc>
                  <a:spcPct val="90000"/>
                </a:lnSpc>
                <a:spcBef>
                  <a:spcPts val="0"/>
                </a:spcBef>
                <a:spcAft>
                  <a:spcPts val="0"/>
                </a:spcAft>
                <a:buClr>
                  <a:schemeClr val="lt1"/>
                </a:buClr>
                <a:buSzPts val="2800"/>
                <a:buFont typeface="Lustria"/>
                <a:buChar char="•"/>
              </a:pPr>
              <a:r>
                <a:rPr lang="en-US" sz="2800" b="0" i="0" u="none" strike="noStrike" cap="none">
                  <a:latin typeface="Lustria"/>
                  <a:ea typeface="Lustria"/>
                  <a:cs typeface="Lustria"/>
                  <a:sym typeface="Lustria"/>
                </a:rPr>
                <a:t>Architecture</a:t>
              </a:r>
              <a:endParaRPr/>
            </a:p>
            <a:p>
              <a:pPr marL="285750" marR="0" lvl="1" indent="-285750" algn="l" rtl="0">
                <a:lnSpc>
                  <a:spcPct val="90000"/>
                </a:lnSpc>
                <a:spcBef>
                  <a:spcPts val="420"/>
                </a:spcBef>
                <a:spcAft>
                  <a:spcPts val="0"/>
                </a:spcAft>
                <a:buClr>
                  <a:schemeClr val="lt1"/>
                </a:buClr>
                <a:buSzPts val="2800"/>
                <a:buFont typeface="Lustria"/>
                <a:buChar char="•"/>
              </a:pPr>
              <a:r>
                <a:rPr lang="en-US" sz="2800" b="0" i="0" u="none" strike="noStrike" cap="none">
                  <a:latin typeface="Lustria"/>
                  <a:ea typeface="Lustria"/>
                  <a:cs typeface="Lustria"/>
                  <a:sym typeface="Lustria"/>
                </a:rPr>
                <a:t>Compliance</a:t>
              </a:r>
              <a:endParaRPr/>
            </a:p>
          </p:txBody>
        </p:sp>
        <p:sp>
          <p:nvSpPr>
            <p:cNvPr id="15" name="Google Shape;249;p10">
              <a:extLst>
                <a:ext uri="{FF2B5EF4-FFF2-40B4-BE49-F238E27FC236}">
                  <a16:creationId xmlns:a16="http://schemas.microsoft.com/office/drawing/2014/main" id="{0CAA0EA3-80C2-E644-92F5-4CAFECE23D77}"/>
                </a:ext>
              </a:extLst>
            </p:cNvPr>
            <p:cNvSpPr/>
            <p:nvPr/>
          </p:nvSpPr>
          <p:spPr>
            <a:xfrm>
              <a:off x="0" y="2519821"/>
              <a:ext cx="3023503" cy="1144717"/>
            </a:xfrm>
            <a:prstGeom prst="roundRect">
              <a:avLst>
                <a:gd name="adj" fmla="val 16667"/>
              </a:avLst>
            </a:prstGeom>
            <a:solidFill>
              <a:srgbClr val="5982CB"/>
            </a:solidFill>
            <a:ln w="158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0;p10">
              <a:extLst>
                <a:ext uri="{FF2B5EF4-FFF2-40B4-BE49-F238E27FC236}">
                  <a16:creationId xmlns:a16="http://schemas.microsoft.com/office/drawing/2014/main" id="{AA835098-B32F-836B-5A49-AABBF104587A}"/>
                </a:ext>
              </a:extLst>
            </p:cNvPr>
            <p:cNvSpPr txBox="1"/>
            <p:nvPr/>
          </p:nvSpPr>
          <p:spPr>
            <a:xfrm>
              <a:off x="55880" y="2575701"/>
              <a:ext cx="2911743" cy="1032957"/>
            </a:xfrm>
            <a:prstGeom prst="rect">
              <a:avLst/>
            </a:prstGeom>
            <a:noFill/>
            <a:ln>
              <a:noFill/>
            </a:ln>
          </p:spPr>
          <p:txBody>
            <a:bodyPr spcFirstLastPara="1" wrap="square" lIns="137150" tIns="68575" rIns="137150" bIns="68575" anchor="ctr" anchorCtr="0">
              <a:noAutofit/>
            </a:bodyPr>
            <a:lstStyle/>
            <a:p>
              <a:pPr marL="0" marR="0" lvl="0" indent="0" algn="ctr" rtl="0">
                <a:lnSpc>
                  <a:spcPct val="90000"/>
                </a:lnSpc>
                <a:spcBef>
                  <a:spcPts val="0"/>
                </a:spcBef>
                <a:spcAft>
                  <a:spcPts val="0"/>
                </a:spcAft>
                <a:buClr>
                  <a:schemeClr val="lt1"/>
                </a:buClr>
                <a:buSzPts val="3600"/>
                <a:buFont typeface="Lustria"/>
                <a:buNone/>
              </a:pPr>
              <a:r>
                <a:rPr lang="en-US" sz="3600" b="0" i="0" u="none" strike="noStrike" cap="none" dirty="0">
                  <a:latin typeface="Lustria"/>
                  <a:ea typeface="Lustria"/>
                  <a:cs typeface="Lustria"/>
                  <a:sym typeface="Lustria"/>
                </a:rPr>
                <a:t>Frameworks</a:t>
              </a:r>
              <a:endParaRPr dirty="0"/>
            </a:p>
          </p:txBody>
        </p:sp>
        <p:sp>
          <p:nvSpPr>
            <p:cNvPr id="17" name="Google Shape;251;p10">
              <a:extLst>
                <a:ext uri="{FF2B5EF4-FFF2-40B4-BE49-F238E27FC236}">
                  <a16:creationId xmlns:a16="http://schemas.microsoft.com/office/drawing/2014/main" id="{76979110-1C44-5993-91E7-4C61F0385FBC}"/>
                </a:ext>
              </a:extLst>
            </p:cNvPr>
            <p:cNvSpPr/>
            <p:nvPr/>
          </p:nvSpPr>
          <p:spPr>
            <a:xfrm>
              <a:off x="3023503" y="3779011"/>
              <a:ext cx="4535254" cy="1144717"/>
            </a:xfrm>
            <a:prstGeom prst="rightArrow">
              <a:avLst>
                <a:gd name="adj1" fmla="val 75000"/>
                <a:gd name="adj2" fmla="val 50000"/>
              </a:avLst>
            </a:prstGeom>
            <a:solidFill>
              <a:srgbClr val="D0D8EC">
                <a:alpha val="89803"/>
              </a:srgbClr>
            </a:solidFill>
            <a:ln w="15875" cap="rnd" cmpd="sng">
              <a:solidFill>
                <a:srgbClr val="D0D8EC">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2;p10">
              <a:extLst>
                <a:ext uri="{FF2B5EF4-FFF2-40B4-BE49-F238E27FC236}">
                  <a16:creationId xmlns:a16="http://schemas.microsoft.com/office/drawing/2014/main" id="{49E14008-A440-8D5D-4E32-D28F5A4F53BB}"/>
                </a:ext>
              </a:extLst>
            </p:cNvPr>
            <p:cNvSpPr txBox="1"/>
            <p:nvPr/>
          </p:nvSpPr>
          <p:spPr>
            <a:xfrm>
              <a:off x="3023503" y="3922101"/>
              <a:ext cx="4105985" cy="858537"/>
            </a:xfrm>
            <a:prstGeom prst="rect">
              <a:avLst/>
            </a:prstGeom>
            <a:noFill/>
            <a:ln>
              <a:noFill/>
            </a:ln>
          </p:spPr>
          <p:txBody>
            <a:bodyPr spcFirstLastPara="1" wrap="square" lIns="17775" tIns="17775" rIns="17775" bIns="17775" anchor="t" anchorCtr="0">
              <a:noAutofit/>
            </a:bodyPr>
            <a:lstStyle/>
            <a:p>
              <a:pPr marL="285750" marR="0" lvl="1" indent="-285750" algn="l" rtl="0">
                <a:lnSpc>
                  <a:spcPct val="90000"/>
                </a:lnSpc>
                <a:spcBef>
                  <a:spcPts val="0"/>
                </a:spcBef>
                <a:spcAft>
                  <a:spcPts val="0"/>
                </a:spcAft>
                <a:buClr>
                  <a:schemeClr val="lt1"/>
                </a:buClr>
                <a:buSzPts val="2800"/>
                <a:buFont typeface="Lustria"/>
                <a:buChar char="•"/>
              </a:pPr>
              <a:r>
                <a:rPr lang="en-US" sz="2800" b="0" i="0" u="none" strike="noStrike" cap="none">
                  <a:latin typeface="Lustria"/>
                  <a:ea typeface="Lustria"/>
                  <a:cs typeface="Lustria"/>
                  <a:sym typeface="Lustria"/>
                </a:rPr>
                <a:t>Analyze</a:t>
              </a:r>
              <a:endParaRPr/>
            </a:p>
            <a:p>
              <a:pPr marL="285750" marR="0" lvl="1" indent="-285750" algn="l" rtl="0">
                <a:lnSpc>
                  <a:spcPct val="90000"/>
                </a:lnSpc>
                <a:spcBef>
                  <a:spcPts val="420"/>
                </a:spcBef>
                <a:spcAft>
                  <a:spcPts val="0"/>
                </a:spcAft>
                <a:buClr>
                  <a:schemeClr val="lt1"/>
                </a:buClr>
                <a:buSzPts val="2800"/>
                <a:buFont typeface="Lustria"/>
                <a:buChar char="•"/>
              </a:pPr>
              <a:r>
                <a:rPr lang="en-US" sz="2800" b="0" i="0" u="none" strike="noStrike" cap="none">
                  <a:latin typeface="Lustria"/>
                  <a:ea typeface="Lustria"/>
                  <a:cs typeface="Lustria"/>
                  <a:sym typeface="Lustria"/>
                </a:rPr>
                <a:t>Emulate</a:t>
              </a:r>
              <a:endParaRPr/>
            </a:p>
          </p:txBody>
        </p:sp>
        <p:sp>
          <p:nvSpPr>
            <p:cNvPr id="19" name="Google Shape;253;p10">
              <a:extLst>
                <a:ext uri="{FF2B5EF4-FFF2-40B4-BE49-F238E27FC236}">
                  <a16:creationId xmlns:a16="http://schemas.microsoft.com/office/drawing/2014/main" id="{E5180963-5F21-362F-C630-703ADE8B2349}"/>
                </a:ext>
              </a:extLst>
            </p:cNvPr>
            <p:cNvSpPr/>
            <p:nvPr/>
          </p:nvSpPr>
          <p:spPr>
            <a:xfrm>
              <a:off x="0" y="3779011"/>
              <a:ext cx="3023503" cy="1144717"/>
            </a:xfrm>
            <a:prstGeom prst="roundRect">
              <a:avLst>
                <a:gd name="adj" fmla="val 16667"/>
              </a:avLst>
            </a:prstGeom>
            <a:solidFill>
              <a:srgbClr val="5982CB"/>
            </a:solidFill>
            <a:ln w="158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4;p10">
              <a:extLst>
                <a:ext uri="{FF2B5EF4-FFF2-40B4-BE49-F238E27FC236}">
                  <a16:creationId xmlns:a16="http://schemas.microsoft.com/office/drawing/2014/main" id="{9DC4AF58-A14E-BBAB-ED0E-190DE2607A54}"/>
                </a:ext>
              </a:extLst>
            </p:cNvPr>
            <p:cNvSpPr txBox="1"/>
            <p:nvPr/>
          </p:nvSpPr>
          <p:spPr>
            <a:xfrm>
              <a:off x="55880" y="3834891"/>
              <a:ext cx="2911743" cy="1032957"/>
            </a:xfrm>
            <a:prstGeom prst="rect">
              <a:avLst/>
            </a:prstGeom>
            <a:noFill/>
            <a:ln>
              <a:noFill/>
            </a:ln>
          </p:spPr>
          <p:txBody>
            <a:bodyPr spcFirstLastPara="1" wrap="square" lIns="137150" tIns="68575" rIns="137150" bIns="68575" anchor="ctr" anchorCtr="0">
              <a:noAutofit/>
            </a:bodyPr>
            <a:lstStyle/>
            <a:p>
              <a:pPr marL="0" marR="0" lvl="0" indent="0" algn="ctr" rtl="0">
                <a:lnSpc>
                  <a:spcPct val="90000"/>
                </a:lnSpc>
                <a:spcBef>
                  <a:spcPts val="0"/>
                </a:spcBef>
                <a:spcAft>
                  <a:spcPts val="0"/>
                </a:spcAft>
                <a:buClr>
                  <a:schemeClr val="lt1"/>
                </a:buClr>
                <a:buSzPts val="3600"/>
                <a:buFont typeface="Lustria"/>
                <a:buNone/>
              </a:pPr>
              <a:r>
                <a:rPr lang="en-US" sz="3600" b="0" i="0" u="none" strike="noStrike" cap="none">
                  <a:latin typeface="Lustria"/>
                  <a:ea typeface="Lustria"/>
                  <a:cs typeface="Lustria"/>
                  <a:sym typeface="Lustria"/>
                </a:rPr>
                <a:t>Assessments</a:t>
              </a:r>
              <a:endParaRPr/>
            </a:p>
          </p:txBody>
        </p:sp>
      </p:grpSp>
    </p:spTree>
    <p:extLst>
      <p:ext uri="{BB962C8B-B14F-4D97-AF65-F5344CB8AC3E}">
        <p14:creationId xmlns:p14="http://schemas.microsoft.com/office/powerpoint/2010/main" val="4142857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32DCEF-985D-97CF-AE37-9F77891E0A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1BDC31-0718-7650-4508-5E1464A5142B}"/>
              </a:ext>
            </a:extLst>
          </p:cNvPr>
          <p:cNvSpPr>
            <a:spLocks noGrp="1"/>
          </p:cNvSpPr>
          <p:nvPr>
            <p:ph type="title"/>
          </p:nvPr>
        </p:nvSpPr>
        <p:spPr/>
        <p:txBody>
          <a:bodyPr/>
          <a:lstStyle/>
          <a:p>
            <a:r>
              <a:rPr lang="en-US" b="1" dirty="0">
                <a:solidFill>
                  <a:srgbClr val="00B0F0"/>
                </a:solidFill>
              </a:rPr>
              <a:t>Data Roles &amp; Space: Detect</a:t>
            </a:r>
          </a:p>
        </p:txBody>
      </p:sp>
      <p:sp>
        <p:nvSpPr>
          <p:cNvPr id="3" name="Content Placeholder 2">
            <a:extLst>
              <a:ext uri="{FF2B5EF4-FFF2-40B4-BE49-F238E27FC236}">
                <a16:creationId xmlns:a16="http://schemas.microsoft.com/office/drawing/2014/main" id="{77C5E6C2-E158-9F98-D3C7-0346BA478B43}"/>
              </a:ext>
            </a:extLst>
          </p:cNvPr>
          <p:cNvSpPr>
            <a:spLocks noGrp="1"/>
          </p:cNvSpPr>
          <p:nvPr>
            <p:ph idx="1"/>
          </p:nvPr>
        </p:nvSpPr>
        <p:spPr/>
        <p:txBody>
          <a:bodyPr>
            <a:normAutofit/>
          </a:bodyPr>
          <a:lstStyle/>
          <a:p>
            <a:r>
              <a:rPr lang="en-US" dirty="0"/>
              <a:t>On the ground = traditional</a:t>
            </a:r>
          </a:p>
          <a:p>
            <a:r>
              <a:rPr lang="en-US" dirty="0"/>
              <a:t>In space:</a:t>
            </a:r>
          </a:p>
          <a:p>
            <a:pPr lvl="1"/>
            <a:r>
              <a:rPr lang="en-US" dirty="0"/>
              <a:t>May have plenty of storage for extensive logging</a:t>
            </a:r>
          </a:p>
          <a:p>
            <a:pPr lvl="1"/>
            <a:r>
              <a:rPr lang="en-US" dirty="0"/>
              <a:t>Bandwidth competition with mission will prevent pulling down </a:t>
            </a:r>
          </a:p>
          <a:p>
            <a:pPr lvl="1"/>
            <a:r>
              <a:rPr lang="en-US" dirty="0"/>
              <a:t>CPU/ Memory may be capable of onboard analysis</a:t>
            </a:r>
          </a:p>
          <a:p>
            <a:pPr lvl="2"/>
            <a:r>
              <a:rPr lang="en-US" dirty="0"/>
              <a:t>Will likely compete with these as mission resources</a:t>
            </a:r>
          </a:p>
          <a:p>
            <a:pPr lvl="2"/>
            <a:r>
              <a:rPr lang="en-US" dirty="0"/>
              <a:t>Or; will compete with battery utilization</a:t>
            </a:r>
          </a:p>
          <a:p>
            <a:r>
              <a:rPr lang="en-US" dirty="0"/>
              <a:t>Disclosure problem hurts effectiveness (lack of heuristics </a:t>
            </a:r>
            <a:r>
              <a:rPr lang="en-US" dirty="0" err="1"/>
              <a:t>etc</a:t>
            </a:r>
            <a:r>
              <a:rPr lang="en-US" dirty="0"/>
              <a:t>)</a:t>
            </a:r>
          </a:p>
          <a:p>
            <a:pPr marL="0" indent="0">
              <a:buNone/>
            </a:pPr>
            <a:endParaRPr lang="en-US" dirty="0"/>
          </a:p>
        </p:txBody>
      </p:sp>
    </p:spTree>
    <p:extLst>
      <p:ext uri="{BB962C8B-B14F-4D97-AF65-F5344CB8AC3E}">
        <p14:creationId xmlns:p14="http://schemas.microsoft.com/office/powerpoint/2010/main" val="19984941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32DCEF-985D-97CF-AE37-9F77891E0A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1BDC31-0718-7650-4508-5E1464A5142B}"/>
              </a:ext>
            </a:extLst>
          </p:cNvPr>
          <p:cNvSpPr>
            <a:spLocks noGrp="1"/>
          </p:cNvSpPr>
          <p:nvPr>
            <p:ph type="title"/>
          </p:nvPr>
        </p:nvSpPr>
        <p:spPr/>
        <p:txBody>
          <a:bodyPr/>
          <a:lstStyle/>
          <a:p>
            <a:r>
              <a:rPr lang="en-US" b="1" dirty="0">
                <a:solidFill>
                  <a:srgbClr val="00B0F0"/>
                </a:solidFill>
              </a:rPr>
              <a:t>Data Roles &amp; Space: Investigate</a:t>
            </a:r>
          </a:p>
        </p:txBody>
      </p:sp>
      <p:sp>
        <p:nvSpPr>
          <p:cNvPr id="3" name="Content Placeholder 2">
            <a:extLst>
              <a:ext uri="{FF2B5EF4-FFF2-40B4-BE49-F238E27FC236}">
                <a16:creationId xmlns:a16="http://schemas.microsoft.com/office/drawing/2014/main" id="{77C5E6C2-E158-9F98-D3C7-0346BA478B43}"/>
              </a:ext>
            </a:extLst>
          </p:cNvPr>
          <p:cNvSpPr>
            <a:spLocks noGrp="1"/>
          </p:cNvSpPr>
          <p:nvPr>
            <p:ph idx="1"/>
          </p:nvPr>
        </p:nvSpPr>
        <p:spPr/>
        <p:txBody>
          <a:bodyPr wrap="square">
            <a:normAutofit/>
          </a:bodyPr>
          <a:lstStyle/>
          <a:p>
            <a:r>
              <a:rPr lang="en-US" dirty="0"/>
              <a:t>On the ground = traditional + telemetry</a:t>
            </a:r>
          </a:p>
          <a:p>
            <a:r>
              <a:rPr lang="en-US" dirty="0"/>
              <a:t>In space</a:t>
            </a:r>
          </a:p>
          <a:p>
            <a:pPr lvl="1"/>
            <a:r>
              <a:rPr lang="en-US" dirty="0"/>
              <a:t>To start, you don’t get physical access</a:t>
            </a:r>
          </a:p>
          <a:p>
            <a:pPr lvl="1"/>
            <a:r>
              <a:rPr lang="en-US" dirty="0"/>
              <a:t>You may have to reverse engineer ways of doing system forensics as engineers will not think to need them as it relates to hacking activity</a:t>
            </a:r>
          </a:p>
          <a:p>
            <a:pPr lvl="1"/>
            <a:r>
              <a:rPr lang="en-US" dirty="0"/>
              <a:t>Your now competing with mission activity with each command or comms window you use to threat hunt or do forensics</a:t>
            </a:r>
          </a:p>
          <a:p>
            <a:r>
              <a:rPr lang="en-US" dirty="0"/>
              <a:t>Most motivation &amp; targeting by adversaries will likely be to disable or steal the asset so this will compound the disclosure issue as you don’t get post mortem</a:t>
            </a:r>
          </a:p>
        </p:txBody>
      </p:sp>
    </p:spTree>
    <p:extLst>
      <p:ext uri="{BB962C8B-B14F-4D97-AF65-F5344CB8AC3E}">
        <p14:creationId xmlns:p14="http://schemas.microsoft.com/office/powerpoint/2010/main" val="29300781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32DCEF-985D-97CF-AE37-9F77891E0A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1BDC31-0718-7650-4508-5E1464A5142B}"/>
              </a:ext>
            </a:extLst>
          </p:cNvPr>
          <p:cNvSpPr>
            <a:spLocks noGrp="1"/>
          </p:cNvSpPr>
          <p:nvPr>
            <p:ph type="title"/>
          </p:nvPr>
        </p:nvSpPr>
        <p:spPr/>
        <p:txBody>
          <a:bodyPr/>
          <a:lstStyle/>
          <a:p>
            <a:r>
              <a:rPr lang="en-US" b="1" dirty="0">
                <a:solidFill>
                  <a:srgbClr val="00B0F0"/>
                </a:solidFill>
              </a:rPr>
              <a:t>System Roles &amp; Space</a:t>
            </a:r>
          </a:p>
        </p:txBody>
      </p:sp>
      <p:sp>
        <p:nvSpPr>
          <p:cNvPr id="3" name="Content Placeholder 2">
            <a:extLst>
              <a:ext uri="{FF2B5EF4-FFF2-40B4-BE49-F238E27FC236}">
                <a16:creationId xmlns:a16="http://schemas.microsoft.com/office/drawing/2014/main" id="{77C5E6C2-E158-9F98-D3C7-0346BA478B43}"/>
              </a:ext>
            </a:extLst>
          </p:cNvPr>
          <p:cNvSpPr>
            <a:spLocks noGrp="1"/>
          </p:cNvSpPr>
          <p:nvPr>
            <p:ph idx="1"/>
          </p:nvPr>
        </p:nvSpPr>
        <p:spPr/>
        <p:txBody>
          <a:bodyPr>
            <a:normAutofit/>
          </a:bodyPr>
          <a:lstStyle/>
          <a:p>
            <a:r>
              <a:rPr lang="en-US" dirty="0"/>
              <a:t>Create</a:t>
            </a:r>
          </a:p>
          <a:p>
            <a:pPr lvl="1"/>
            <a:r>
              <a:rPr lang="en-US" dirty="0"/>
              <a:t>Long system development lifecycles</a:t>
            </a:r>
          </a:p>
          <a:p>
            <a:pPr lvl="1"/>
            <a:r>
              <a:rPr lang="en-US" dirty="0"/>
              <a:t>Environmental constraints</a:t>
            </a:r>
          </a:p>
          <a:p>
            <a:pPr lvl="2"/>
            <a:r>
              <a:rPr lang="en-US" dirty="0"/>
              <a:t>Rad hardened (HW shielding / SW CONOPS)</a:t>
            </a:r>
          </a:p>
          <a:p>
            <a:pPr lvl="2"/>
            <a:r>
              <a:rPr lang="en-US" dirty="0"/>
              <a:t>‘space rated’</a:t>
            </a:r>
          </a:p>
          <a:p>
            <a:pPr lvl="2"/>
            <a:r>
              <a:rPr lang="en-US" dirty="0"/>
              <a:t>Faults &amp; avoidance</a:t>
            </a:r>
          </a:p>
          <a:p>
            <a:pPr lvl="1"/>
            <a:r>
              <a:rPr lang="en-US" dirty="0"/>
              <a:t>Operational constraints</a:t>
            </a:r>
          </a:p>
          <a:p>
            <a:pPr lvl="2"/>
            <a:r>
              <a:rPr lang="en-US" dirty="0"/>
              <a:t>Have to understand aerospace / system engineering and other industry specifics</a:t>
            </a:r>
          </a:p>
          <a:p>
            <a:r>
              <a:rPr lang="en-US" dirty="0"/>
              <a:t>Operate</a:t>
            </a:r>
          </a:p>
          <a:p>
            <a:pPr lvl="1"/>
            <a:r>
              <a:rPr lang="en-US" dirty="0"/>
              <a:t>Competing with mission resources to conduct typical system operations</a:t>
            </a:r>
          </a:p>
          <a:p>
            <a:pPr lvl="1"/>
            <a:r>
              <a:rPr lang="en-US" dirty="0"/>
              <a:t>Have to understand aerospace / system engineering and other industry specifics</a:t>
            </a:r>
          </a:p>
        </p:txBody>
      </p:sp>
    </p:spTree>
    <p:extLst>
      <p:ext uri="{BB962C8B-B14F-4D97-AF65-F5344CB8AC3E}">
        <p14:creationId xmlns:p14="http://schemas.microsoft.com/office/powerpoint/2010/main" val="6378440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32DCEF-985D-97CF-AE37-9F77891E0A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1BDC31-0718-7650-4508-5E1464A5142B}"/>
              </a:ext>
            </a:extLst>
          </p:cNvPr>
          <p:cNvSpPr>
            <a:spLocks noGrp="1"/>
          </p:cNvSpPr>
          <p:nvPr>
            <p:ph type="title"/>
          </p:nvPr>
        </p:nvSpPr>
        <p:spPr/>
        <p:txBody>
          <a:bodyPr/>
          <a:lstStyle/>
          <a:p>
            <a:r>
              <a:rPr lang="en-US" b="1" dirty="0">
                <a:solidFill>
                  <a:srgbClr val="00B0F0"/>
                </a:solidFill>
              </a:rPr>
              <a:t>Frameworks Roles &amp; Space</a:t>
            </a:r>
          </a:p>
        </p:txBody>
      </p:sp>
      <p:sp>
        <p:nvSpPr>
          <p:cNvPr id="3" name="Content Placeholder 2">
            <a:extLst>
              <a:ext uri="{FF2B5EF4-FFF2-40B4-BE49-F238E27FC236}">
                <a16:creationId xmlns:a16="http://schemas.microsoft.com/office/drawing/2014/main" id="{77C5E6C2-E158-9F98-D3C7-0346BA478B43}"/>
              </a:ext>
            </a:extLst>
          </p:cNvPr>
          <p:cNvSpPr>
            <a:spLocks noGrp="1"/>
          </p:cNvSpPr>
          <p:nvPr>
            <p:ph idx="1"/>
          </p:nvPr>
        </p:nvSpPr>
        <p:spPr/>
        <p:txBody>
          <a:bodyPr>
            <a:normAutofit/>
          </a:bodyPr>
          <a:lstStyle/>
          <a:p>
            <a:r>
              <a:rPr lang="en-US" dirty="0"/>
              <a:t>Architecture</a:t>
            </a:r>
          </a:p>
          <a:p>
            <a:pPr marL="457200" lvl="1" indent="0">
              <a:buNone/>
            </a:pPr>
            <a:r>
              <a:rPr lang="en-US" dirty="0"/>
              <a:t>Think back to the architecture discussion</a:t>
            </a:r>
          </a:p>
          <a:p>
            <a:endParaRPr lang="en-US" dirty="0"/>
          </a:p>
          <a:p>
            <a:endParaRPr lang="en-US" dirty="0"/>
          </a:p>
          <a:p>
            <a:endParaRPr lang="en-US" dirty="0"/>
          </a:p>
          <a:p>
            <a:endParaRPr lang="en-US" dirty="0"/>
          </a:p>
          <a:p>
            <a:r>
              <a:rPr lang="en-US" dirty="0"/>
              <a:t>Compliance</a:t>
            </a:r>
          </a:p>
          <a:p>
            <a:pPr lvl="1"/>
            <a:r>
              <a:rPr lang="en-US" dirty="0"/>
              <a:t>RMF not good enough</a:t>
            </a:r>
          </a:p>
          <a:p>
            <a:pPr lvl="1"/>
            <a:r>
              <a:rPr lang="en-US" dirty="0"/>
              <a:t>Treating space systems as ‘appliance’</a:t>
            </a:r>
          </a:p>
          <a:p>
            <a:pPr lvl="1"/>
            <a:r>
              <a:rPr lang="en-US" dirty="0"/>
              <a:t>Good luck getting IVAV cycles / meeting windows for scans </a:t>
            </a:r>
            <a:r>
              <a:rPr lang="en-US" dirty="0" err="1"/>
              <a:t>etc</a:t>
            </a:r>
            <a:endParaRPr lang="en-US" dirty="0"/>
          </a:p>
        </p:txBody>
      </p:sp>
    </p:spTree>
    <p:extLst>
      <p:ext uri="{BB962C8B-B14F-4D97-AF65-F5344CB8AC3E}">
        <p14:creationId xmlns:p14="http://schemas.microsoft.com/office/powerpoint/2010/main" val="14211440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32DCEF-985D-97CF-AE37-9F77891E0A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1BDC31-0718-7650-4508-5E1464A5142B}"/>
              </a:ext>
            </a:extLst>
          </p:cNvPr>
          <p:cNvSpPr>
            <a:spLocks noGrp="1"/>
          </p:cNvSpPr>
          <p:nvPr>
            <p:ph type="title"/>
          </p:nvPr>
        </p:nvSpPr>
        <p:spPr/>
        <p:txBody>
          <a:bodyPr/>
          <a:lstStyle/>
          <a:p>
            <a:r>
              <a:rPr lang="en-US" b="1" dirty="0">
                <a:solidFill>
                  <a:srgbClr val="00B0F0"/>
                </a:solidFill>
              </a:rPr>
              <a:t>Assessment Roles &amp; Space</a:t>
            </a:r>
          </a:p>
        </p:txBody>
      </p:sp>
      <p:sp>
        <p:nvSpPr>
          <p:cNvPr id="3" name="Content Placeholder 2">
            <a:extLst>
              <a:ext uri="{FF2B5EF4-FFF2-40B4-BE49-F238E27FC236}">
                <a16:creationId xmlns:a16="http://schemas.microsoft.com/office/drawing/2014/main" id="{77C5E6C2-E158-9F98-D3C7-0346BA478B43}"/>
              </a:ext>
            </a:extLst>
          </p:cNvPr>
          <p:cNvSpPr>
            <a:spLocks noGrp="1"/>
          </p:cNvSpPr>
          <p:nvPr>
            <p:ph idx="1"/>
          </p:nvPr>
        </p:nvSpPr>
        <p:spPr/>
        <p:txBody>
          <a:bodyPr>
            <a:normAutofit/>
          </a:bodyPr>
          <a:lstStyle/>
          <a:p>
            <a:r>
              <a:rPr lang="en-US" dirty="0"/>
              <a:t>Analyze</a:t>
            </a:r>
          </a:p>
          <a:p>
            <a:pPr lvl="1"/>
            <a:r>
              <a:rPr lang="en-US" dirty="0"/>
              <a:t>Requires space industry cultural understanding to convey analysis</a:t>
            </a:r>
          </a:p>
          <a:p>
            <a:pPr lvl="1"/>
            <a:r>
              <a:rPr lang="en-US" dirty="0"/>
              <a:t>Requires very unique niche system understanding</a:t>
            </a:r>
          </a:p>
          <a:p>
            <a:r>
              <a:rPr lang="en-US" dirty="0"/>
              <a:t>Emulate</a:t>
            </a:r>
          </a:p>
          <a:p>
            <a:pPr lvl="1"/>
            <a:r>
              <a:rPr lang="en-US" dirty="0"/>
              <a:t>Despite our value proposition;</a:t>
            </a:r>
          </a:p>
          <a:p>
            <a:pPr lvl="2"/>
            <a:r>
              <a:rPr lang="en-US" dirty="0"/>
              <a:t>Where do you learn how to </a:t>
            </a:r>
            <a:r>
              <a:rPr lang="en-US" dirty="0" err="1"/>
              <a:t>pentest</a:t>
            </a:r>
            <a:r>
              <a:rPr lang="en-US" dirty="0"/>
              <a:t> these systems safely?</a:t>
            </a:r>
          </a:p>
          <a:p>
            <a:pPr lvl="2"/>
            <a:r>
              <a:rPr lang="en-US" dirty="0"/>
              <a:t>Where do you learn how to represent adversarial tradecraft adequately?</a:t>
            </a:r>
          </a:p>
          <a:p>
            <a:pPr lvl="2"/>
            <a:r>
              <a:rPr lang="en-US" dirty="0"/>
              <a:t>Where do you learn how to tell the right scary story</a:t>
            </a:r>
          </a:p>
        </p:txBody>
      </p:sp>
    </p:spTree>
    <p:extLst>
      <p:ext uri="{BB962C8B-B14F-4D97-AF65-F5344CB8AC3E}">
        <p14:creationId xmlns:p14="http://schemas.microsoft.com/office/powerpoint/2010/main" val="25058045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28"/>
          <p:cNvSpPr txBox="1">
            <a:spLocks noGrp="1"/>
          </p:cNvSpPr>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ctr" rtl="0">
              <a:spcBef>
                <a:spcPts val="0"/>
              </a:spcBef>
              <a:spcAft>
                <a:spcPts val="0"/>
              </a:spcAft>
              <a:buClr>
                <a:srgbClr val="00B0F0"/>
              </a:buClr>
              <a:buSzPts val="4000"/>
              <a:buFont typeface="Lustria"/>
              <a:buNone/>
            </a:pPr>
            <a:r>
              <a:rPr lang="en-US" b="1">
                <a:solidFill>
                  <a:srgbClr val="00B0F0"/>
                </a:solidFill>
              </a:rPr>
              <a:t>Infinite and Finite Games</a:t>
            </a:r>
            <a:endParaRPr/>
          </a:p>
        </p:txBody>
      </p:sp>
      <p:sp>
        <p:nvSpPr>
          <p:cNvPr id="455" name="Google Shape;455;p28"/>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1000" b="0" i="0" u="none" strike="noStrike" cap="none">
                <a:solidFill>
                  <a:srgbClr val="F2F2F2"/>
                </a:solidFill>
                <a:latin typeface="Lustria"/>
                <a:ea typeface="Lustria"/>
                <a:cs typeface="Lustria"/>
                <a:sym typeface="Lustr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9pPr>
          </a:lstStyle>
          <a:p>
            <a:pPr marL="0" lvl="0" indent="0" algn="ctr" rtl="0">
              <a:spcBef>
                <a:spcPts val="0"/>
              </a:spcBef>
              <a:spcAft>
                <a:spcPts val="0"/>
              </a:spcAft>
              <a:buNone/>
            </a:pPr>
            <a:endParaRPr/>
          </a:p>
        </p:txBody>
      </p:sp>
      <p:pic>
        <p:nvPicPr>
          <p:cNvPr id="456" name="Google Shape;456;p28" descr="Finite and Infinite Games: A Vision of Life as Play and Possibility: Carse,  James P, Ross, Jonathan Todd: 9781508263517: Amazon.com: Books"/>
          <p:cNvPicPr preferRelativeResize="0">
            <a:picLocks noGrp="1"/>
          </p:cNvPicPr>
          <p:nvPr>
            <p:ph type="body" idx="1"/>
          </p:nvPr>
        </p:nvPicPr>
        <p:blipFill rotWithShape="1">
          <a:blip r:embed="rId3">
            <a:alphaModFix/>
          </a:blip>
          <a:srcRect/>
          <a:stretch/>
        </p:blipFill>
        <p:spPr>
          <a:xfrm>
            <a:off x="2210967" y="2076450"/>
            <a:ext cx="3714750" cy="3714750"/>
          </a:xfrm>
          <a:prstGeom prst="rect">
            <a:avLst/>
          </a:prstGeom>
          <a:noFill/>
          <a:ln>
            <a:noFill/>
          </a:ln>
          <a:effectLst>
            <a:outerShdw blurRad="25400">
              <a:srgbClr val="000000">
                <a:alpha val="45882"/>
              </a:srgbClr>
            </a:outerShdw>
          </a:effectLst>
        </p:spPr>
      </p:pic>
      <p:pic>
        <p:nvPicPr>
          <p:cNvPr id="457" name="Google Shape;457;p28" descr="The Infinite Game by Simon Sinek - Audiobook - Audible.com"/>
          <p:cNvPicPr preferRelativeResize="0"/>
          <p:nvPr/>
        </p:nvPicPr>
        <p:blipFill rotWithShape="1">
          <a:blip r:embed="rId4">
            <a:alphaModFix/>
          </a:blip>
          <a:srcRect/>
          <a:stretch/>
        </p:blipFill>
        <p:spPr>
          <a:xfrm>
            <a:off x="6266285" y="2076450"/>
            <a:ext cx="3792282" cy="379228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29"/>
          <p:cNvSpPr txBox="1">
            <a:spLocks noGrp="1"/>
          </p:cNvSpPr>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ctr" rtl="0">
              <a:spcBef>
                <a:spcPts val="0"/>
              </a:spcBef>
              <a:spcAft>
                <a:spcPts val="0"/>
              </a:spcAft>
              <a:buClr>
                <a:srgbClr val="00B0F0"/>
              </a:buClr>
              <a:buSzPts val="4000"/>
              <a:buFont typeface="Lustria"/>
              <a:buNone/>
            </a:pPr>
            <a:r>
              <a:rPr lang="en-US" b="1">
                <a:solidFill>
                  <a:srgbClr val="00B0F0"/>
                </a:solidFill>
              </a:rPr>
              <a:t>Cybersecurity is an Infinite Game</a:t>
            </a:r>
            <a:endParaRPr/>
          </a:p>
        </p:txBody>
      </p:sp>
      <p:sp>
        <p:nvSpPr>
          <p:cNvPr id="464" name="Google Shape;464;p29"/>
          <p:cNvSpPr txBox="1">
            <a:spLocks noGrp="1"/>
          </p:cNvSpPr>
          <p:nvPr>
            <p:ph type="body" idx="1"/>
          </p:nvPr>
        </p:nvSpPr>
        <p:spPr>
          <a:xfrm>
            <a:off x="913795" y="2827338"/>
            <a:ext cx="10353762" cy="3714749"/>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p>
            <a:pPr marL="342900" lvl="0" indent="-217100" algn="l" rtl="0">
              <a:spcBef>
                <a:spcPts val="0"/>
              </a:spcBef>
              <a:spcAft>
                <a:spcPts val="0"/>
              </a:spcAft>
              <a:buSzPts val="1400"/>
              <a:buNone/>
            </a:pPr>
            <a:endParaRPr/>
          </a:p>
        </p:txBody>
      </p:sp>
      <p:sp>
        <p:nvSpPr>
          <p:cNvPr id="465" name="Google Shape;465;p29"/>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1000" b="0" i="0" u="none" strike="noStrike" cap="none">
                <a:solidFill>
                  <a:srgbClr val="F2F2F2"/>
                </a:solidFill>
                <a:latin typeface="Lustria"/>
                <a:ea typeface="Lustria"/>
                <a:cs typeface="Lustria"/>
                <a:sym typeface="Lustr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9pPr>
          </a:lstStyle>
          <a:p>
            <a:pPr marL="0" lvl="0" indent="0" algn="ctr" rtl="0">
              <a:spcBef>
                <a:spcPts val="0"/>
              </a:spcBef>
              <a:spcAft>
                <a:spcPts val="0"/>
              </a:spcAft>
              <a:buNone/>
            </a:pPr>
            <a:endParaRPr/>
          </a:p>
        </p:txBody>
      </p:sp>
      <p:pic>
        <p:nvPicPr>
          <p:cNvPr id="466" name="Google Shape;466;p29" descr="Cringe_Hard buzz lightyear to infinity Memes &amp; GIFs - Imgflip"/>
          <p:cNvPicPr preferRelativeResize="0"/>
          <p:nvPr/>
        </p:nvPicPr>
        <p:blipFill rotWithShape="1">
          <a:blip r:embed="rId3">
            <a:alphaModFix/>
          </a:blip>
          <a:srcRect/>
          <a:stretch/>
        </p:blipFill>
        <p:spPr>
          <a:xfrm>
            <a:off x="2524125" y="1798638"/>
            <a:ext cx="7143750" cy="4762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AB88AE-3A67-30D1-D87D-D5CA9CBD74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EEDFB3-8C78-2CD3-DAA0-4410704133BB}"/>
              </a:ext>
            </a:extLst>
          </p:cNvPr>
          <p:cNvSpPr>
            <a:spLocks noGrp="1"/>
          </p:cNvSpPr>
          <p:nvPr>
            <p:ph type="title"/>
          </p:nvPr>
        </p:nvSpPr>
        <p:spPr/>
        <p:txBody>
          <a:bodyPr/>
          <a:lstStyle/>
          <a:p>
            <a:r>
              <a:rPr lang="en-US" b="1" dirty="0">
                <a:solidFill>
                  <a:srgbClr val="00B0F0"/>
                </a:solidFill>
              </a:rPr>
              <a:t>Opportunity and Difficulty</a:t>
            </a:r>
          </a:p>
        </p:txBody>
      </p:sp>
      <p:sp>
        <p:nvSpPr>
          <p:cNvPr id="3" name="Content Placeholder 2">
            <a:extLst>
              <a:ext uri="{FF2B5EF4-FFF2-40B4-BE49-F238E27FC236}">
                <a16:creationId xmlns:a16="http://schemas.microsoft.com/office/drawing/2014/main" id="{C6897232-2EEA-309A-9E42-571F1EC7EF4C}"/>
              </a:ext>
            </a:extLst>
          </p:cNvPr>
          <p:cNvSpPr>
            <a:spLocks noGrp="1"/>
          </p:cNvSpPr>
          <p:nvPr>
            <p:ph idx="1"/>
          </p:nvPr>
        </p:nvSpPr>
        <p:spPr>
          <a:xfrm>
            <a:off x="510425" y="1608667"/>
            <a:ext cx="5585575" cy="4613339"/>
          </a:xfrm>
        </p:spPr>
        <p:txBody>
          <a:bodyPr wrap="square">
            <a:normAutofit/>
          </a:bodyPr>
          <a:lstStyle/>
          <a:p>
            <a:r>
              <a:rPr lang="en-US" dirty="0"/>
              <a:t>Much of what constitutes the opportunity of cybersecurity for space systems is based round  the aspects of the space domain that also make it difficult to provide solutions for.</a:t>
            </a:r>
          </a:p>
          <a:p>
            <a:r>
              <a:rPr lang="en-US" dirty="0"/>
              <a:t>Will require not only an appreciation and understanding of the foundational issues but an ability to leverage them to inform cybersecurity R&amp;D, implementations and operations.</a:t>
            </a:r>
          </a:p>
          <a:p>
            <a:endParaRPr lang="en-US" dirty="0"/>
          </a:p>
        </p:txBody>
      </p:sp>
      <p:pic>
        <p:nvPicPr>
          <p:cNvPr id="1026" name="Picture 2" descr="opportunity and difficulty in space">
            <a:extLst>
              <a:ext uri="{FF2B5EF4-FFF2-40B4-BE49-F238E27FC236}">
                <a16:creationId xmlns:a16="http://schemas.microsoft.com/office/drawing/2014/main" id="{141C2107-F113-576E-74A9-3C73C8406B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2355" y="1566758"/>
            <a:ext cx="5189220" cy="5189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50747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30"/>
          <p:cNvSpPr txBox="1">
            <a:spLocks noGrp="1"/>
          </p:cNvSpPr>
          <p:nvPr>
            <p:ph type="title"/>
          </p:nvPr>
        </p:nvSpPr>
        <p:spPr>
          <a:xfrm>
            <a:off x="913795" y="628800"/>
            <a:ext cx="10353762" cy="125730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ctr" rtl="0">
              <a:spcBef>
                <a:spcPts val="0"/>
              </a:spcBef>
              <a:spcAft>
                <a:spcPts val="0"/>
              </a:spcAft>
              <a:buClr>
                <a:srgbClr val="00B0F0"/>
              </a:buClr>
              <a:buSzPts val="4000"/>
              <a:buFont typeface="Lustria"/>
              <a:buNone/>
            </a:pPr>
            <a:r>
              <a:rPr lang="en-US" b="1" dirty="0">
                <a:solidFill>
                  <a:srgbClr val="00B0F0"/>
                </a:solidFill>
              </a:rPr>
              <a:t>Cultural Shift</a:t>
            </a:r>
            <a:endParaRPr dirty="0"/>
          </a:p>
        </p:txBody>
      </p:sp>
      <p:sp>
        <p:nvSpPr>
          <p:cNvPr id="473" name="Google Shape;473;p30"/>
          <p:cNvSpPr txBox="1">
            <a:spLocks noGrp="1"/>
          </p:cNvSpPr>
          <p:nvPr>
            <p:ph type="body" idx="1"/>
          </p:nvPr>
        </p:nvSpPr>
        <p:spPr>
          <a:xfrm>
            <a:off x="913795" y="2076450"/>
            <a:ext cx="10353762" cy="3714749"/>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p>
            <a:pPr marL="342900" lvl="0" indent="-306000" algn="l" rtl="0">
              <a:spcBef>
                <a:spcPts val="0"/>
              </a:spcBef>
              <a:spcAft>
                <a:spcPts val="0"/>
              </a:spcAft>
              <a:buSzPts val="1400"/>
            </a:pPr>
            <a:r>
              <a:rPr lang="en-US" dirty="0"/>
              <a:t>The Cost benefit of Ransomware</a:t>
            </a:r>
            <a:endParaRPr dirty="0"/>
          </a:p>
          <a:p>
            <a:pPr marL="735750" lvl="1" indent="-285750" algn="l" rtl="0">
              <a:spcBef>
                <a:spcPts val="960"/>
              </a:spcBef>
              <a:spcAft>
                <a:spcPts val="0"/>
              </a:spcAft>
              <a:buSzPts val="1260"/>
            </a:pPr>
            <a:r>
              <a:rPr lang="en-US" dirty="0"/>
              <a:t>Ransoming a big (MGM, </a:t>
            </a:r>
            <a:r>
              <a:rPr lang="en-US" dirty="0" err="1"/>
              <a:t>Ceasers</a:t>
            </a:r>
            <a:r>
              <a:rPr lang="en-US" dirty="0"/>
              <a:t>) is a bet</a:t>
            </a:r>
            <a:endParaRPr dirty="0"/>
          </a:p>
          <a:p>
            <a:pPr marL="735750" lvl="1" indent="-285750" algn="l" rtl="0">
              <a:spcBef>
                <a:spcPts val="960"/>
              </a:spcBef>
              <a:spcAft>
                <a:spcPts val="0"/>
              </a:spcAft>
              <a:buSzPts val="1260"/>
            </a:pPr>
            <a:r>
              <a:rPr lang="en-US" dirty="0"/>
              <a:t>Ransoming many littles is more opportunistic</a:t>
            </a:r>
            <a:endParaRPr dirty="0"/>
          </a:p>
          <a:p>
            <a:pPr marL="342900" lvl="0" indent="-306000" algn="l" rtl="0">
              <a:spcBef>
                <a:spcPts val="1000"/>
              </a:spcBef>
              <a:spcAft>
                <a:spcPts val="0"/>
              </a:spcAft>
              <a:buSzPts val="1400"/>
            </a:pPr>
            <a:r>
              <a:rPr lang="en-US" dirty="0"/>
              <a:t>Maersk &amp; </a:t>
            </a:r>
            <a:r>
              <a:rPr lang="en-US" dirty="0" err="1"/>
              <a:t>NotPetya</a:t>
            </a:r>
            <a:r>
              <a:rPr lang="en-US" dirty="0"/>
              <a:t>; you don’t even need to be the intended target</a:t>
            </a:r>
            <a:endParaRPr dirty="0"/>
          </a:p>
          <a:p>
            <a:pPr marL="342900" lvl="0" indent="-306000" algn="l" rtl="0">
              <a:spcBef>
                <a:spcPts val="1000"/>
              </a:spcBef>
              <a:spcAft>
                <a:spcPts val="0"/>
              </a:spcAft>
              <a:buSzPts val="1400"/>
            </a:pPr>
            <a:r>
              <a:rPr lang="en-US" dirty="0"/>
              <a:t>A change in terminology</a:t>
            </a:r>
            <a:endParaRPr dirty="0"/>
          </a:p>
          <a:p>
            <a:pPr marL="342900" lvl="0" indent="-306000" algn="l" rtl="0">
              <a:spcBef>
                <a:spcPts val="1000"/>
              </a:spcBef>
              <a:spcAft>
                <a:spcPts val="0"/>
              </a:spcAft>
              <a:buSzPts val="1400"/>
            </a:pPr>
            <a:r>
              <a:rPr lang="en-US" dirty="0"/>
              <a:t>A move towards resilience</a:t>
            </a:r>
            <a:endParaRPr dirty="0"/>
          </a:p>
          <a:p>
            <a:pPr marL="342900" lvl="0" indent="-306000" algn="l" rtl="0">
              <a:spcBef>
                <a:spcPts val="1000"/>
              </a:spcBef>
              <a:spcAft>
                <a:spcPts val="0"/>
              </a:spcAft>
              <a:buSzPts val="1400"/>
            </a:pPr>
            <a:r>
              <a:rPr lang="en-US" dirty="0"/>
              <a:t>A challenge in IV&amp;V</a:t>
            </a:r>
            <a:endParaRPr dirty="0"/>
          </a:p>
          <a:p>
            <a:pPr marL="342900" lvl="0" indent="-217100" algn="l" rtl="0">
              <a:spcBef>
                <a:spcPts val="1000"/>
              </a:spcBef>
              <a:spcAft>
                <a:spcPts val="0"/>
              </a:spcAft>
              <a:buSzPts val="1400"/>
              <a:buNone/>
            </a:pPr>
            <a:endParaRPr dirty="0"/>
          </a:p>
        </p:txBody>
      </p:sp>
      <p:sp>
        <p:nvSpPr>
          <p:cNvPr id="474" name="Google Shape;474;p30"/>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1000" b="0" i="0" u="none" strike="noStrike" cap="none">
                <a:solidFill>
                  <a:srgbClr val="F2F2F2"/>
                </a:solidFill>
                <a:latin typeface="Lustria"/>
                <a:ea typeface="Lustria"/>
                <a:cs typeface="Lustria"/>
                <a:sym typeface="Lustr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Lustria"/>
                <a:ea typeface="Lustria"/>
                <a:cs typeface="Lustria"/>
                <a:sym typeface="Lustria"/>
              </a:defRPr>
            </a:lvl9pPr>
          </a:lstStyle>
          <a:p>
            <a:pPr marL="0" lvl="0" indent="0" algn="ctr"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8CF65-83D5-8335-32C9-DDD1EA1FDE48}"/>
              </a:ext>
            </a:extLst>
          </p:cNvPr>
          <p:cNvSpPr>
            <a:spLocks noGrp="1"/>
          </p:cNvSpPr>
          <p:nvPr>
            <p:ph type="title"/>
          </p:nvPr>
        </p:nvSpPr>
        <p:spPr/>
        <p:txBody>
          <a:bodyPr/>
          <a:lstStyle/>
          <a:p>
            <a:r>
              <a:rPr lang="en-US" dirty="0">
                <a:solidFill>
                  <a:srgbClr val="00B0F0"/>
                </a:solidFill>
              </a:rPr>
              <a:t>Infinite cyber and space systems</a:t>
            </a:r>
          </a:p>
        </p:txBody>
      </p:sp>
      <p:sp>
        <p:nvSpPr>
          <p:cNvPr id="3" name="Content Placeholder 2">
            <a:extLst>
              <a:ext uri="{FF2B5EF4-FFF2-40B4-BE49-F238E27FC236}">
                <a16:creationId xmlns:a16="http://schemas.microsoft.com/office/drawing/2014/main" id="{7554CFF9-F1D2-7452-0B4F-7A3998369B50}"/>
              </a:ext>
            </a:extLst>
          </p:cNvPr>
          <p:cNvSpPr>
            <a:spLocks noGrp="1"/>
          </p:cNvSpPr>
          <p:nvPr>
            <p:ph idx="1"/>
          </p:nvPr>
        </p:nvSpPr>
        <p:spPr/>
        <p:txBody>
          <a:bodyPr wrap="square"/>
          <a:lstStyle/>
          <a:p>
            <a:r>
              <a:rPr lang="en-US" dirty="0"/>
              <a:t>Due to that theft potential, space may never be in a position of accepting and surviving compromise</a:t>
            </a:r>
          </a:p>
          <a:p>
            <a:r>
              <a:rPr lang="en-US" dirty="0"/>
              <a:t>On the other hand, space engineering has a hyper focus on resilience and redundancy from a non cybersecurity perspective so it could also be considered suited to the infinite</a:t>
            </a:r>
          </a:p>
        </p:txBody>
      </p:sp>
      <p:pic>
        <p:nvPicPr>
          <p:cNvPr id="1026" name="Picture 2" descr="disappointed alien hacker satellite antenna">
            <a:extLst>
              <a:ext uri="{FF2B5EF4-FFF2-40B4-BE49-F238E27FC236}">
                <a16:creationId xmlns:a16="http://schemas.microsoft.com/office/drawing/2014/main" id="{86A4D435-7B79-3F49-ED8D-84776FC95F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27900" y="2898600"/>
            <a:ext cx="3736200" cy="373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07315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Automation / AI / ML and SV’s</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a:normAutofit/>
          </a:bodyPr>
          <a:lstStyle/>
          <a:p>
            <a:r>
              <a:rPr lang="en-US" dirty="0"/>
              <a:t>Execute missions with less need for commanding</a:t>
            </a:r>
          </a:p>
          <a:p>
            <a:r>
              <a:rPr lang="en-US" dirty="0"/>
              <a:t>Problems can grow faster, go longer and be less correctable</a:t>
            </a:r>
          </a:p>
          <a:p>
            <a:r>
              <a:rPr lang="en-US" dirty="0"/>
              <a:t>Introduces completely new attack surface</a:t>
            </a:r>
          </a:p>
          <a:p>
            <a:r>
              <a:rPr lang="en-US" dirty="0"/>
              <a:t>Discussion</a:t>
            </a:r>
          </a:p>
          <a:p>
            <a:endParaRPr lang="en-US" dirty="0"/>
          </a:p>
        </p:txBody>
      </p:sp>
      <p:pic>
        <p:nvPicPr>
          <p:cNvPr id="3074" name="Picture 2" descr="artificial intelligence on a satellite">
            <a:extLst>
              <a:ext uri="{FF2B5EF4-FFF2-40B4-BE49-F238E27FC236}">
                <a16:creationId xmlns:a16="http://schemas.microsoft.com/office/drawing/2014/main" id="{006E7D88-E265-7363-82D9-F39A63E74B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28600" y="1339450"/>
            <a:ext cx="4352400" cy="43524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Star Trek -- Kirk Takes Down the M5 Computer - YouTube">
            <a:extLst>
              <a:ext uri="{FF2B5EF4-FFF2-40B4-BE49-F238E27FC236}">
                <a16:creationId xmlns:a16="http://schemas.microsoft.com/office/drawing/2014/main" id="{6703BA51-2B17-C8D2-FB0F-7AB2B2C667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00778" y="3001382"/>
            <a:ext cx="5525252" cy="3108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79408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Maximizing Cost Benefit</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a:normAutofit/>
          </a:bodyPr>
          <a:lstStyle/>
          <a:p>
            <a:r>
              <a:rPr lang="en-US" dirty="0"/>
              <a:t>Fixing the warm squishy center</a:t>
            </a:r>
          </a:p>
          <a:p>
            <a:endParaRPr lang="en-US" dirty="0"/>
          </a:p>
        </p:txBody>
      </p:sp>
      <p:pic>
        <p:nvPicPr>
          <p:cNvPr id="2050" name="Picture 2" descr="maximum value in space gold money">
            <a:extLst>
              <a:ext uri="{FF2B5EF4-FFF2-40B4-BE49-F238E27FC236}">
                <a16:creationId xmlns:a16="http://schemas.microsoft.com/office/drawing/2014/main" id="{DBB6EF97-E0F5-772D-4FB3-8B73F9CD2B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0460" y="1339450"/>
            <a:ext cx="4613340" cy="4613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8615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094F7-CCA1-F832-BCAD-30A29054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F561-594C-3E16-CB25-77BA082BD99E}"/>
              </a:ext>
            </a:extLst>
          </p:cNvPr>
          <p:cNvSpPr>
            <a:spLocks noGrp="1"/>
          </p:cNvSpPr>
          <p:nvPr>
            <p:ph type="title"/>
          </p:nvPr>
        </p:nvSpPr>
        <p:spPr/>
        <p:txBody>
          <a:bodyPr/>
          <a:lstStyle/>
          <a:p>
            <a:r>
              <a:rPr lang="en-US" b="1" dirty="0">
                <a:solidFill>
                  <a:srgbClr val="00B0F0"/>
                </a:solidFill>
              </a:rPr>
              <a:t>A path forward for </a:t>
            </a:r>
            <a:r>
              <a:rPr lang="en-US" dirty="0">
                <a:solidFill>
                  <a:srgbClr val="00B0F0"/>
                </a:solidFill>
              </a:rPr>
              <a:t>c</a:t>
            </a:r>
            <a:r>
              <a:rPr lang="en-US" b="1" dirty="0">
                <a:solidFill>
                  <a:srgbClr val="00B0F0"/>
                </a:solidFill>
              </a:rPr>
              <a:t>ybersecurity in space</a:t>
            </a:r>
          </a:p>
        </p:txBody>
      </p:sp>
      <p:sp>
        <p:nvSpPr>
          <p:cNvPr id="3" name="Content Placeholder 2">
            <a:extLst>
              <a:ext uri="{FF2B5EF4-FFF2-40B4-BE49-F238E27FC236}">
                <a16:creationId xmlns:a16="http://schemas.microsoft.com/office/drawing/2014/main" id="{64A1BE52-61F0-3D8F-3EDD-E2ABF0E3064A}"/>
              </a:ext>
            </a:extLst>
          </p:cNvPr>
          <p:cNvSpPr>
            <a:spLocks noGrp="1"/>
          </p:cNvSpPr>
          <p:nvPr>
            <p:ph idx="1"/>
          </p:nvPr>
        </p:nvSpPr>
        <p:spPr/>
        <p:txBody>
          <a:bodyPr wrap="square">
            <a:normAutofit/>
          </a:bodyPr>
          <a:lstStyle/>
          <a:p>
            <a:r>
              <a:rPr lang="en-US" dirty="0"/>
              <a:t>Need to get past cybersecurity requirements and standards that can / are serviced by Engineers</a:t>
            </a:r>
          </a:p>
          <a:p>
            <a:r>
              <a:rPr lang="en-US" dirty="0"/>
              <a:t>Cybersecurity as part of the engineering process</a:t>
            </a:r>
          </a:p>
          <a:p>
            <a:r>
              <a:rPr lang="en-US" dirty="0"/>
              <a:t>The issue of demand signal may never be enough to service the niche</a:t>
            </a:r>
          </a:p>
          <a:p>
            <a:r>
              <a:rPr lang="en-US" dirty="0"/>
              <a:t>Personal motivation, organizational culture that will drive excellence vs industry demand</a:t>
            </a:r>
          </a:p>
          <a:p>
            <a:r>
              <a:rPr lang="en-US" dirty="0"/>
              <a:t>Cybersecurity for space will probably only be normalized once space is just like the internet, or cell phones, a taken for granted facet of everyday life</a:t>
            </a:r>
          </a:p>
          <a:p>
            <a:endParaRPr lang="en-US" dirty="0"/>
          </a:p>
        </p:txBody>
      </p:sp>
    </p:spTree>
    <p:extLst>
      <p:ext uri="{BB962C8B-B14F-4D97-AF65-F5344CB8AC3E}">
        <p14:creationId xmlns:p14="http://schemas.microsoft.com/office/powerpoint/2010/main" val="1226847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4D91-0736-1F4F-A117-C12ED1919554}"/>
              </a:ext>
            </a:extLst>
          </p:cNvPr>
          <p:cNvSpPr>
            <a:spLocks noGrp="1"/>
          </p:cNvSpPr>
          <p:nvPr>
            <p:ph type="title"/>
          </p:nvPr>
        </p:nvSpPr>
        <p:spPr/>
        <p:txBody>
          <a:bodyPr/>
          <a:lstStyle/>
          <a:p>
            <a:r>
              <a:rPr lang="en-US" b="1" dirty="0">
                <a:solidFill>
                  <a:srgbClr val="00B0F0"/>
                </a:solidFill>
              </a:rPr>
              <a:t>Technical Difficulties</a:t>
            </a:r>
          </a:p>
        </p:txBody>
      </p:sp>
      <p:sp>
        <p:nvSpPr>
          <p:cNvPr id="3" name="Content Placeholder 2">
            <a:extLst>
              <a:ext uri="{FF2B5EF4-FFF2-40B4-BE49-F238E27FC236}">
                <a16:creationId xmlns:a16="http://schemas.microsoft.com/office/drawing/2014/main" id="{351BEE28-54D7-D34D-9925-5FE0ED2C6E70}"/>
              </a:ext>
            </a:extLst>
          </p:cNvPr>
          <p:cNvSpPr>
            <a:spLocks noGrp="1"/>
          </p:cNvSpPr>
          <p:nvPr>
            <p:ph idx="1"/>
          </p:nvPr>
        </p:nvSpPr>
        <p:spPr/>
        <p:txBody>
          <a:bodyPr wrap="square">
            <a:normAutofit/>
          </a:bodyPr>
          <a:lstStyle/>
          <a:p>
            <a:r>
              <a:rPr lang="en-US" dirty="0"/>
              <a:t>Execution requires expertise in cybersecurity and aerospace</a:t>
            </a:r>
          </a:p>
          <a:p>
            <a:r>
              <a:rPr lang="en-US" dirty="0"/>
              <a:t>Testing and evaluating solutions is extremely technical, expensive, and has limited capable institutions compared to traditional cybersecurity products</a:t>
            </a:r>
          </a:p>
          <a:p>
            <a:r>
              <a:rPr lang="en-US" dirty="0"/>
              <a:t>Gaining experience in the field is rare and difficult, but becoming easier</a:t>
            </a:r>
          </a:p>
          <a:p>
            <a:r>
              <a:rPr lang="en-US" dirty="0"/>
              <a:t>Managing resource utilization and risk mitigation has little precedent</a:t>
            </a:r>
          </a:p>
          <a:p>
            <a:endParaRPr lang="en-US" dirty="0"/>
          </a:p>
        </p:txBody>
      </p:sp>
    </p:spTree>
    <p:extLst>
      <p:ext uri="{BB962C8B-B14F-4D97-AF65-F5344CB8AC3E}">
        <p14:creationId xmlns:p14="http://schemas.microsoft.com/office/powerpoint/2010/main" val="3172473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153520-A61D-40A6-DC12-FA4AB18210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FBF251-D896-E770-FE9C-ACD425094ABC}"/>
              </a:ext>
            </a:extLst>
          </p:cNvPr>
          <p:cNvSpPr>
            <a:spLocks noGrp="1"/>
          </p:cNvSpPr>
          <p:nvPr>
            <p:ph type="title"/>
          </p:nvPr>
        </p:nvSpPr>
        <p:spPr/>
        <p:txBody>
          <a:bodyPr/>
          <a:lstStyle/>
          <a:p>
            <a:r>
              <a:rPr lang="en-US" b="1" dirty="0">
                <a:solidFill>
                  <a:srgbClr val="00B0F0"/>
                </a:solidFill>
              </a:rPr>
              <a:t>Contrasting Space &amp; SCADA / IoT</a:t>
            </a:r>
          </a:p>
        </p:txBody>
      </p:sp>
      <p:sp>
        <p:nvSpPr>
          <p:cNvPr id="3" name="Content Placeholder 2">
            <a:extLst>
              <a:ext uri="{FF2B5EF4-FFF2-40B4-BE49-F238E27FC236}">
                <a16:creationId xmlns:a16="http://schemas.microsoft.com/office/drawing/2014/main" id="{919FFBE6-2258-C2B8-6755-8BAD91F60659}"/>
              </a:ext>
            </a:extLst>
          </p:cNvPr>
          <p:cNvSpPr>
            <a:spLocks noGrp="1"/>
          </p:cNvSpPr>
          <p:nvPr>
            <p:ph idx="1"/>
          </p:nvPr>
        </p:nvSpPr>
        <p:spPr/>
        <p:txBody>
          <a:bodyPr>
            <a:normAutofit/>
          </a:bodyPr>
          <a:lstStyle/>
          <a:p>
            <a:r>
              <a:rPr lang="en-US" dirty="0"/>
              <a:t>We get to pace the space industry vs coming in decades later</a:t>
            </a:r>
          </a:p>
          <a:p>
            <a:r>
              <a:rPr lang="en-US" dirty="0"/>
              <a:t>Many technologies resemble SCADA related tech, IoT, OT, but are more constrained</a:t>
            </a:r>
          </a:p>
          <a:p>
            <a:r>
              <a:rPr lang="en-US" dirty="0"/>
              <a:t>Investing in SCADA/IoT talent has high ROI due to customer base</a:t>
            </a:r>
          </a:p>
          <a:p>
            <a:r>
              <a:rPr lang="en-US" dirty="0"/>
              <a:t>Investing in aerospace expertise most be much more ROI conscious</a:t>
            </a:r>
          </a:p>
          <a:p>
            <a:endParaRPr lang="en-US" dirty="0"/>
          </a:p>
        </p:txBody>
      </p:sp>
      <p:pic>
        <p:nvPicPr>
          <p:cNvPr id="2050" name="Picture 2" descr="power systems, dams, satellites, trains, highways, critical infrastructure">
            <a:extLst>
              <a:ext uri="{FF2B5EF4-FFF2-40B4-BE49-F238E27FC236}">
                <a16:creationId xmlns:a16="http://schemas.microsoft.com/office/drawing/2014/main" id="{84148FB1-2C0B-AAC7-0732-763B4DBC45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57700" y="3581400"/>
            <a:ext cx="3276600" cy="3276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214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5D38C7-CAD6-30B8-503F-88FA34B32C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417602-908B-8310-BA1A-C091EFC28531}"/>
              </a:ext>
            </a:extLst>
          </p:cNvPr>
          <p:cNvSpPr>
            <a:spLocks noGrp="1"/>
          </p:cNvSpPr>
          <p:nvPr>
            <p:ph type="title"/>
          </p:nvPr>
        </p:nvSpPr>
        <p:spPr/>
        <p:txBody>
          <a:bodyPr/>
          <a:lstStyle/>
          <a:p>
            <a:r>
              <a:rPr lang="en-US" b="1" dirty="0">
                <a:solidFill>
                  <a:srgbClr val="00B0F0"/>
                </a:solidFill>
              </a:rPr>
              <a:t>Space Rated/Hardened/Resilient Parts</a:t>
            </a:r>
          </a:p>
        </p:txBody>
      </p:sp>
      <p:sp>
        <p:nvSpPr>
          <p:cNvPr id="3" name="Content Placeholder 2">
            <a:extLst>
              <a:ext uri="{FF2B5EF4-FFF2-40B4-BE49-F238E27FC236}">
                <a16:creationId xmlns:a16="http://schemas.microsoft.com/office/drawing/2014/main" id="{FADC5A31-E9BE-EDC4-15F7-8A891760E166}"/>
              </a:ext>
            </a:extLst>
          </p:cNvPr>
          <p:cNvSpPr>
            <a:spLocks noGrp="1"/>
          </p:cNvSpPr>
          <p:nvPr>
            <p:ph idx="1"/>
          </p:nvPr>
        </p:nvSpPr>
        <p:spPr/>
        <p:txBody>
          <a:bodyPr>
            <a:normAutofit/>
          </a:bodyPr>
          <a:lstStyle/>
          <a:p>
            <a:r>
              <a:rPr lang="en-US" dirty="0"/>
              <a:t>That’s right, sometimes normal off the shelf stuff passes enough testing to get launched into space</a:t>
            </a:r>
          </a:p>
          <a:p>
            <a:r>
              <a:rPr lang="en-US" dirty="0"/>
              <a:t>So, do I need to test my cybersecurity solution on expensive long lead space parts or no?</a:t>
            </a:r>
          </a:p>
          <a:p>
            <a:r>
              <a:rPr lang="en-US" dirty="0"/>
              <a:t>The answer is maybe, it depends</a:t>
            </a:r>
          </a:p>
          <a:p>
            <a:r>
              <a:rPr lang="en-US" dirty="0"/>
              <a:t>Radiation, latch ups &amp; physical vs logical mitigations and impacts on cybersecurity implementation</a:t>
            </a:r>
          </a:p>
          <a:p>
            <a:pPr lvl="1"/>
            <a:r>
              <a:rPr lang="en-US" dirty="0"/>
              <a:t>Backups / Gold Images</a:t>
            </a:r>
          </a:p>
        </p:txBody>
      </p:sp>
    </p:spTree>
    <p:extLst>
      <p:ext uri="{BB962C8B-B14F-4D97-AF65-F5344CB8AC3E}">
        <p14:creationId xmlns:p14="http://schemas.microsoft.com/office/powerpoint/2010/main" val="39985079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E94408-4C01-F510-73DC-3F24EEEB63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268ECD-7FEA-E27D-B40F-C877A36AEEFB}"/>
              </a:ext>
            </a:extLst>
          </p:cNvPr>
          <p:cNvSpPr>
            <a:spLocks noGrp="1"/>
          </p:cNvSpPr>
          <p:nvPr>
            <p:ph type="title"/>
          </p:nvPr>
        </p:nvSpPr>
        <p:spPr/>
        <p:txBody>
          <a:bodyPr/>
          <a:lstStyle/>
          <a:p>
            <a:r>
              <a:rPr lang="en-US" b="1" dirty="0">
                <a:solidFill>
                  <a:srgbClr val="00B0F0"/>
                </a:solidFill>
              </a:rPr>
              <a:t>Big (old) vs Small (new)</a:t>
            </a:r>
          </a:p>
        </p:txBody>
      </p:sp>
      <p:sp>
        <p:nvSpPr>
          <p:cNvPr id="3" name="Content Placeholder 2">
            <a:extLst>
              <a:ext uri="{FF2B5EF4-FFF2-40B4-BE49-F238E27FC236}">
                <a16:creationId xmlns:a16="http://schemas.microsoft.com/office/drawing/2014/main" id="{01C062D8-E1A0-6E56-95EA-DA4B772DB700}"/>
              </a:ext>
            </a:extLst>
          </p:cNvPr>
          <p:cNvSpPr>
            <a:spLocks noGrp="1"/>
          </p:cNvSpPr>
          <p:nvPr>
            <p:ph idx="1"/>
          </p:nvPr>
        </p:nvSpPr>
        <p:spPr/>
        <p:txBody>
          <a:bodyPr>
            <a:normAutofit/>
          </a:bodyPr>
          <a:lstStyle/>
          <a:p>
            <a:r>
              <a:rPr lang="en-US" dirty="0"/>
              <a:t>Big:</a:t>
            </a:r>
          </a:p>
          <a:p>
            <a:pPr lvl="1"/>
            <a:r>
              <a:rPr lang="en-US" dirty="0"/>
              <a:t>Vertically integrated</a:t>
            </a:r>
          </a:p>
          <a:p>
            <a:pPr lvl="1"/>
            <a:r>
              <a:rPr lang="en-US" dirty="0"/>
              <a:t>Provide their own solutions</a:t>
            </a:r>
          </a:p>
          <a:p>
            <a:r>
              <a:rPr lang="en-US" dirty="0"/>
              <a:t>Small</a:t>
            </a:r>
          </a:p>
          <a:p>
            <a:pPr lvl="1"/>
            <a:r>
              <a:rPr lang="en-US" dirty="0"/>
              <a:t>Outsourcing of test, evaluation, </a:t>
            </a:r>
            <a:r>
              <a:rPr lang="en-US" dirty="0" err="1"/>
              <a:t>etc</a:t>
            </a:r>
            <a:endParaRPr lang="en-US" dirty="0"/>
          </a:p>
          <a:p>
            <a:endParaRPr lang="en-US" dirty="0"/>
          </a:p>
        </p:txBody>
      </p:sp>
      <p:pic>
        <p:nvPicPr>
          <p:cNvPr id="3074" name="Picture 2" descr="old space vs new space">
            <a:extLst>
              <a:ext uri="{FF2B5EF4-FFF2-40B4-BE49-F238E27FC236}">
                <a16:creationId xmlns:a16="http://schemas.microsoft.com/office/drawing/2014/main" id="{3310E161-9593-3DF5-FFE2-DD7921F6EC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4521" y="1104680"/>
            <a:ext cx="5621311" cy="5621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2764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32DCEF-985D-97CF-AE37-9F77891E0A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1BDC31-0718-7650-4508-5E1464A5142B}"/>
              </a:ext>
            </a:extLst>
          </p:cNvPr>
          <p:cNvSpPr>
            <a:spLocks noGrp="1"/>
          </p:cNvSpPr>
          <p:nvPr>
            <p:ph type="title"/>
          </p:nvPr>
        </p:nvSpPr>
        <p:spPr/>
        <p:txBody>
          <a:bodyPr/>
          <a:lstStyle/>
          <a:p>
            <a:r>
              <a:rPr lang="en-US" b="1" dirty="0">
                <a:solidFill>
                  <a:srgbClr val="00B0F0"/>
                </a:solidFill>
              </a:rPr>
              <a:t>Heritage is King, Heritage is Hard</a:t>
            </a:r>
          </a:p>
        </p:txBody>
      </p:sp>
      <p:sp>
        <p:nvSpPr>
          <p:cNvPr id="3" name="Content Placeholder 2">
            <a:extLst>
              <a:ext uri="{FF2B5EF4-FFF2-40B4-BE49-F238E27FC236}">
                <a16:creationId xmlns:a16="http://schemas.microsoft.com/office/drawing/2014/main" id="{77C5E6C2-E158-9F98-D3C7-0346BA478B43}"/>
              </a:ext>
            </a:extLst>
          </p:cNvPr>
          <p:cNvSpPr>
            <a:spLocks noGrp="1"/>
          </p:cNvSpPr>
          <p:nvPr>
            <p:ph idx="1"/>
          </p:nvPr>
        </p:nvSpPr>
        <p:spPr/>
        <p:txBody>
          <a:bodyPr>
            <a:normAutofit/>
          </a:bodyPr>
          <a:lstStyle/>
          <a:p>
            <a:r>
              <a:rPr lang="en-US" dirty="0"/>
              <a:t>Space customers and the industry as a whole are obsessed with heritage</a:t>
            </a:r>
          </a:p>
          <a:p>
            <a:r>
              <a:rPr lang="en-US" dirty="0"/>
              <a:t>It is expensive to put stuff into space</a:t>
            </a:r>
          </a:p>
          <a:p>
            <a:r>
              <a:rPr lang="en-US" dirty="0"/>
              <a:t>It s hard to put stuff into space</a:t>
            </a:r>
          </a:p>
          <a:p>
            <a:r>
              <a:rPr lang="en-US" dirty="0"/>
              <a:t>For SW there are more options for establishing heritage</a:t>
            </a:r>
          </a:p>
          <a:p>
            <a:pPr lvl="1"/>
            <a:r>
              <a:rPr lang="en-US" dirty="0"/>
              <a:t>ISS, rideshare, old / unused birds, colleges </a:t>
            </a:r>
            <a:r>
              <a:rPr lang="en-US" dirty="0" err="1"/>
              <a:t>etc</a:t>
            </a:r>
            <a:endParaRPr lang="en-US" dirty="0"/>
          </a:p>
          <a:p>
            <a:r>
              <a:rPr lang="en-US" dirty="0"/>
              <a:t>For HW, this is a much harder problem, but establishing heritage here could be golden</a:t>
            </a:r>
          </a:p>
        </p:txBody>
      </p:sp>
    </p:spTree>
    <p:extLst>
      <p:ext uri="{BB962C8B-B14F-4D97-AF65-F5344CB8AC3E}">
        <p14:creationId xmlns:p14="http://schemas.microsoft.com/office/powerpoint/2010/main" val="37814814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38613-6DDD-E828-C489-8DD08F4C9FAD}"/>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EA1F88F1-7F91-E794-3A36-0DFCF53F7E70}"/>
              </a:ext>
            </a:extLst>
          </p:cNvPr>
          <p:cNvSpPr>
            <a:spLocks noGrp="1"/>
          </p:cNvSpPr>
          <p:nvPr>
            <p:ph idx="1"/>
          </p:nvPr>
        </p:nvSpPr>
        <p:spPr/>
        <p:txBody>
          <a:bodyPr/>
          <a:lstStyle/>
          <a:p>
            <a:endParaRPr lang="en-US" dirty="0"/>
          </a:p>
        </p:txBody>
      </p:sp>
      <p:pic>
        <p:nvPicPr>
          <p:cNvPr id="1026" name="Picture 2" descr="What is my purpose Meme Generator - Imgflip">
            <a:extLst>
              <a:ext uri="{FF2B5EF4-FFF2-40B4-BE49-F238E27FC236}">
                <a16:creationId xmlns:a16="http://schemas.microsoft.com/office/drawing/2014/main" id="{7DCC20DE-76D9-CD40-E966-15247F53DE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4750" y="257175"/>
            <a:ext cx="4762500" cy="634365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5E0486E-307D-01F0-FF8D-FFA6BCF7DDBC}"/>
              </a:ext>
            </a:extLst>
          </p:cNvPr>
          <p:cNvSpPr/>
          <p:nvPr/>
        </p:nvSpPr>
        <p:spPr>
          <a:xfrm>
            <a:off x="3666318" y="3870551"/>
            <a:ext cx="4810932" cy="707886"/>
          </a:xfrm>
          <a:prstGeom prst="rect">
            <a:avLst/>
          </a:prstGeom>
          <a:noFill/>
        </p:spPr>
        <p:txBody>
          <a:bodyPr wrap="none" lIns="91440" tIns="45720" rIns="91440" bIns="45720">
            <a:spAutoFit/>
          </a:bodyPr>
          <a:lstStyle/>
          <a:p>
            <a:pPr algn="ctr"/>
            <a:r>
              <a:rPr lang="en-US" sz="4000" b="1" dirty="0">
                <a:ln w="9525">
                  <a:solidFill>
                    <a:schemeClr val="bg1"/>
                  </a:solidFill>
                  <a:prstDash val="solid"/>
                </a:ln>
                <a:effectLst>
                  <a:outerShdw blurRad="12700" dist="38100" dir="2700000" algn="tl" rotWithShape="0">
                    <a:schemeClr val="bg1">
                      <a:lumMod val="50000"/>
                    </a:schemeClr>
                  </a:outerShdw>
                </a:effectLst>
                <a:latin typeface="Comic Sans MS" panose="030F0702030302020204" pitchFamily="66" charset="0"/>
                <a:ea typeface="ADLaM Display" panose="020F0502020204030204" pitchFamily="2" charset="0"/>
                <a:cs typeface="ADLaM Display" panose="020F0502020204030204" pitchFamily="2" charset="0"/>
              </a:rPr>
              <a:t>CYBERSECURITY…</a:t>
            </a:r>
          </a:p>
        </p:txBody>
      </p:sp>
    </p:spTree>
    <p:extLst>
      <p:ext uri="{BB962C8B-B14F-4D97-AF65-F5344CB8AC3E}">
        <p14:creationId xmlns:p14="http://schemas.microsoft.com/office/powerpoint/2010/main" val="2420617285"/>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25235D"/>
      </a:dk2>
      <a:lt2>
        <a:srgbClr val="E1FAFF"/>
      </a:lt2>
      <a:accent1>
        <a:srgbClr val="9BEBFF"/>
      </a:accent1>
      <a:accent2>
        <a:srgbClr val="95DB63"/>
      </a:accent2>
      <a:accent3>
        <a:srgbClr val="4B8CD2"/>
      </a:accent3>
      <a:accent4>
        <a:srgbClr val="3B3772"/>
      </a:accent4>
      <a:accent5>
        <a:srgbClr val="25235D"/>
      </a:accent5>
      <a:accent6>
        <a:srgbClr val="FECB07"/>
      </a:accent6>
      <a:hlink>
        <a:srgbClr val="4B8CD2"/>
      </a:hlink>
      <a:folHlink>
        <a:srgbClr val="9969D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lFrontierSec_template" id="{A5C2A5C5-8635-C745-A531-637D3C4D3D7D}" vid="{EBFA59B2-B31A-3949-B5A1-7EBCB2A67D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B6CCE17DEF4944CB97427DA1E57ADD9" ma:contentTypeVersion="3" ma:contentTypeDescription="Create a new document." ma:contentTypeScope="" ma:versionID="e9947752967767a93bdd3927901137e5">
  <xsd:schema xmlns:xsd="http://www.w3.org/2001/XMLSchema" xmlns:xs="http://www.w3.org/2001/XMLSchema" xmlns:p="http://schemas.microsoft.com/office/2006/metadata/properties" xmlns:ns3="a719d01a-3856-4026-a021-0d70486df50e" targetNamespace="http://schemas.microsoft.com/office/2006/metadata/properties" ma:root="true" ma:fieldsID="cbdba2842dcad93883014470eea845db" ns3:_="">
    <xsd:import namespace="a719d01a-3856-4026-a021-0d70486df50e"/>
    <xsd:element name="properties">
      <xsd:complexType>
        <xsd:sequence>
          <xsd:element name="documentManagement">
            <xsd:complexType>
              <xsd:all>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719d01a-3856-4026-a021-0d70486df50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63E0BF0-2261-460C-B6F1-2FE3B1CADD98}">
  <ds:schemaRefs>
    <ds:schemaRef ds:uri="http://schemas.microsoft.com/sharepoint/v3/contenttype/forms"/>
  </ds:schemaRefs>
</ds:datastoreItem>
</file>

<file path=customXml/itemProps2.xml><?xml version="1.0" encoding="utf-8"?>
<ds:datastoreItem xmlns:ds="http://schemas.openxmlformats.org/officeDocument/2006/customXml" ds:itemID="{E044DD92-C07D-42C1-9D76-C451C9491D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719d01a-3856-4026-a021-0d70486df50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7A12BF-DCFE-440F-9FF6-F4C2C08F58E6}">
  <ds:schemaRefs>
    <ds:schemaRef ds:uri="http://schemas.microsoft.com/office/2006/metadata/properties"/>
    <ds:schemaRef ds:uri="http://www.w3.org/XML/1998/namespace"/>
    <ds:schemaRef ds:uri="http://schemas.microsoft.com/office/2006/documentManagement/types"/>
    <ds:schemaRef ds:uri="http://purl.org/dc/elements/1.1/"/>
    <ds:schemaRef ds:uri="http://purl.org/dc/dcmitype/"/>
    <ds:schemaRef ds:uri="http://purl.org/dc/terms/"/>
    <ds:schemaRef ds:uri="http://schemas.openxmlformats.org/package/2006/metadata/core-properties"/>
    <ds:schemaRef ds:uri="http://schemas.microsoft.com/office/infopath/2007/PartnerControls"/>
    <ds:schemaRef ds:uri="a719d01a-3856-4026-a021-0d70486df50e"/>
  </ds:schemaRefs>
</ds:datastoreItem>
</file>

<file path=docProps/app.xml><?xml version="1.0" encoding="utf-8"?>
<Properties xmlns="http://schemas.openxmlformats.org/officeDocument/2006/extended-properties" xmlns:vt="http://schemas.openxmlformats.org/officeDocument/2006/docPropsVTypes">
  <Template>FinalFrontierSec_template</Template>
  <TotalTime>13934</TotalTime>
  <Words>1678</Words>
  <Application>Microsoft Office PowerPoint</Application>
  <PresentationFormat>Widescreen</PresentationFormat>
  <Paragraphs>218</Paragraphs>
  <Slides>34</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Arial</vt:lpstr>
      <vt:lpstr>Calibri</vt:lpstr>
      <vt:lpstr>Comic Sans MS</vt:lpstr>
      <vt:lpstr>Exo 2 SemiBold</vt:lpstr>
      <vt:lpstr>Lustria</vt:lpstr>
      <vt:lpstr>Montserrat</vt:lpstr>
      <vt:lpstr>Office Theme</vt:lpstr>
      <vt:lpstr>Lecture Four</vt:lpstr>
      <vt:lpstr>Opportunity and Challenges</vt:lpstr>
      <vt:lpstr>Opportunity and Difficulty</vt:lpstr>
      <vt:lpstr>Technical Difficulties</vt:lpstr>
      <vt:lpstr>Contrasting Space &amp; SCADA / IoT</vt:lpstr>
      <vt:lpstr>Space Rated/Hardened/Resilient Parts</vt:lpstr>
      <vt:lpstr>Big (old) vs Small (new)</vt:lpstr>
      <vt:lpstr>Heritage is King, Heritage is Hard</vt:lpstr>
      <vt:lpstr>PowerPoint Presentation</vt:lpstr>
      <vt:lpstr>The Challenge of Space System Cybersecurity: Architecture</vt:lpstr>
      <vt:lpstr>Space Rating Cybersecurity</vt:lpstr>
      <vt:lpstr>Space Rated Cybersecurity</vt:lpstr>
      <vt:lpstr>The Small Satellite Defender</vt:lpstr>
      <vt:lpstr>Space Rating The Small Satellite Defender</vt:lpstr>
      <vt:lpstr>STARGATE</vt:lpstr>
      <vt:lpstr>LANtenna</vt:lpstr>
      <vt:lpstr>Etherify</vt:lpstr>
      <vt:lpstr>PowerPoint Presentation</vt:lpstr>
      <vt:lpstr>Space Rating STARGATE</vt:lpstr>
      <vt:lpstr>What should you test or assess?</vt:lpstr>
      <vt:lpstr>Value proposition of Pen-Test / Red Team for space</vt:lpstr>
      <vt:lpstr>Cybersecurity Roles</vt:lpstr>
      <vt:lpstr>Data Roles &amp; Space: Detect</vt:lpstr>
      <vt:lpstr>Data Roles &amp; Space: Investigate</vt:lpstr>
      <vt:lpstr>System Roles &amp; Space</vt:lpstr>
      <vt:lpstr>Frameworks Roles &amp; Space</vt:lpstr>
      <vt:lpstr>Assessment Roles &amp; Space</vt:lpstr>
      <vt:lpstr>Infinite and Finite Games</vt:lpstr>
      <vt:lpstr>Cybersecurity is an Infinite Game</vt:lpstr>
      <vt:lpstr>Cultural Shift</vt:lpstr>
      <vt:lpstr>Infinite cyber and space systems</vt:lpstr>
      <vt:lpstr>Automation / AI / ML and SV’s</vt:lpstr>
      <vt:lpstr>Maximizing Cost Benefit</vt:lpstr>
      <vt:lpstr>A path forward for cybersecurity in space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Cybersecurity &amp; Space</dc:title>
  <dc:creator>jake oakley</dc:creator>
  <cp:lastModifiedBy>jake oakley</cp:lastModifiedBy>
  <cp:revision>292</cp:revision>
  <dcterms:created xsi:type="dcterms:W3CDTF">2019-09-18T19:41:55Z</dcterms:created>
  <dcterms:modified xsi:type="dcterms:W3CDTF">2024-08-06T03:07:56Z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0x0101008B6CCE17DEF4944CB97427DA1E57ADD9</vt:lpwstr>
  </property>
</Properties>
</file>